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325" r:id="rId3"/>
    <p:sldId id="258" r:id="rId4"/>
    <p:sldId id="259" r:id="rId5"/>
    <p:sldId id="260" r:id="rId6"/>
    <p:sldId id="261" r:id="rId7"/>
    <p:sldId id="262" r:id="rId8"/>
    <p:sldId id="263" r:id="rId9"/>
    <p:sldId id="349" r:id="rId10"/>
    <p:sldId id="265" r:id="rId11"/>
    <p:sldId id="286" r:id="rId12"/>
    <p:sldId id="287" r:id="rId13"/>
    <p:sldId id="327" r:id="rId14"/>
    <p:sldId id="326" r:id="rId15"/>
    <p:sldId id="328" r:id="rId16"/>
    <p:sldId id="329" r:id="rId17"/>
    <p:sldId id="330" r:id="rId18"/>
    <p:sldId id="331" r:id="rId19"/>
    <p:sldId id="332" r:id="rId20"/>
    <p:sldId id="333" r:id="rId21"/>
    <p:sldId id="341" r:id="rId22"/>
    <p:sldId id="342" r:id="rId23"/>
    <p:sldId id="343" r:id="rId24"/>
    <p:sldId id="344" r:id="rId25"/>
    <p:sldId id="345" r:id="rId26"/>
    <p:sldId id="346" r:id="rId27"/>
    <p:sldId id="347" r:id="rId28"/>
    <p:sldId id="294" r:id="rId29"/>
    <p:sldId id="335" r:id="rId30"/>
    <p:sldId id="293" r:id="rId31"/>
    <p:sldId id="339" r:id="rId32"/>
    <p:sldId id="334" r:id="rId33"/>
    <p:sldId id="291" r:id="rId34"/>
    <p:sldId id="300" r:id="rId35"/>
    <p:sldId id="340" r:id="rId3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18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0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BF1BD0F-519D-A730-590C-048942778093}" name="Marijn Bierhof" initials="MB" userId="5ddc64681775ba19" providerId="Windows Live"/>
  <p188:author id="{23C9C10F-2E41-A040-2E53-F99D5F5A6020}" name="Bakkers, Ellen" initials="BE" userId="S::ellen.bakkers@duo.nl::b323713a-9409-4c39-8b4c-ff46f6a44f29" providerId="AD"/>
  <p188:author id="{DB00331C-6C6A-23C0-D4F7-AFA7D73FE5EB}" name="Holt, Ge van 't" initials="HGv'" userId="S::ge.vantholt@duo.nl::91e7a4df-e9a7-4ab1-9f89-44d0d8da66fc" providerId="AD"/>
  <p188:author id="{26C8DE2C-5565-9D1C-5172-3F79F49539B0}" name="Marco Theunissen" initials="MT" userId="Marco Theunissen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rnout Drenthel" initials="AD [7]" lastIdx="1" clrIdx="6"/>
  <p:cmAuthor id="1" name="Arnout Drenthel" initials="AD" lastIdx="1" clrIdx="0"/>
  <p:cmAuthor id="8" name="Arnout Drenthel" initials="AD [8]" lastIdx="1" clrIdx="7"/>
  <p:cmAuthor id="2" name="Arnout Drenthel" initials="AD [2]" lastIdx="1" clrIdx="1"/>
  <p:cmAuthor id="9" name="Arnout Drenthel" initials="AD [9]" lastIdx="1" clrIdx="8"/>
  <p:cmAuthor id="3" name="Arnout Drenthel" initials="AD [3]" lastIdx="1" clrIdx="2"/>
  <p:cmAuthor id="4" name="Arnout Drenthel" initials="AD [4]" lastIdx="1" clrIdx="3"/>
  <p:cmAuthor id="5" name="Arnout Drenthel" initials="AD [5]" lastIdx="1" clrIdx="4"/>
  <p:cmAuthor id="6" name="Arnout Drenthel" initials="AD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97" autoAdjust="0"/>
    <p:restoredTop sz="96072" autoAdjust="0"/>
  </p:normalViewPr>
  <p:slideViewPr>
    <p:cSldViewPr snapToGrid="0">
      <p:cViewPr varScale="1">
        <p:scale>
          <a:sx n="99" d="100"/>
          <a:sy n="99" d="100"/>
        </p:scale>
        <p:origin x="84" y="318"/>
      </p:cViewPr>
      <p:guideLst>
        <p:guide pos="518"/>
        <p:guide orient="horz" pos="2160"/>
        <p:guide orient="horz" pos="10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224"/>
    </p:cViewPr>
  </p:sorterViewPr>
  <p:notesViewPr>
    <p:cSldViewPr snapToGrid="0">
      <p:cViewPr varScale="1">
        <p:scale>
          <a:sx n="81" d="100"/>
          <a:sy n="81" d="100"/>
        </p:scale>
        <p:origin x="23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t>13-1-2025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t>13-1-2025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2187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9:notes"/>
          <p:cNvSpPr txBox="1">
            <a:spLocks noGrp="1"/>
          </p:cNvSpPr>
          <p:nvPr>
            <p:ph type="body" idx="1"/>
          </p:nvPr>
        </p:nvSpPr>
        <p:spPr>
          <a:xfrm>
            <a:off x="689176" y="4785598"/>
            <a:ext cx="5433004" cy="3915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nl-NL" sz="1100" b="0" i="0" u="none" strike="noStrike" cap="none" baseline="0" dirty="0">
              <a:solidFill>
                <a:schemeClr val="dk1"/>
              </a:solidFill>
              <a:sym typeface="Calibri"/>
            </a:endParaRPr>
          </a:p>
        </p:txBody>
      </p:sp>
      <p:sp>
        <p:nvSpPr>
          <p:cNvPr id="413" name="Google Shape;4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nl-NL" smtClea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/>
              <a:t>12</a:t>
            </a:fld>
            <a:endParaRPr lang="nl-N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27111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nl-NL" smtClea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/>
              <a:t>13</a:t>
            </a:fld>
            <a:endParaRPr lang="nl-N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3525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nl-NL" smtClea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/>
              <a:t>14</a:t>
            </a:fld>
            <a:endParaRPr lang="nl-N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7373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nl-NL" smtClea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/>
              <a:t>15</a:t>
            </a:fld>
            <a:endParaRPr lang="nl-N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38452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nl-NL" smtClea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/>
              <a:t>16</a:t>
            </a:fld>
            <a:endParaRPr lang="nl-N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58706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nl-NL" smtClea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/>
              <a:t>17</a:t>
            </a:fld>
            <a:endParaRPr lang="nl-N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5073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nl-NL" smtClea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/>
              <a:t>18</a:t>
            </a:fld>
            <a:endParaRPr lang="nl-N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17428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nl-NL" smtClea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/>
              <a:t>19</a:t>
            </a:fld>
            <a:endParaRPr lang="nl-N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44287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nl-NL" smtClean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/>
              <a:t>20</a:t>
            </a:fld>
            <a:endParaRPr lang="nl-NL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5011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800" i="0" dirty="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22053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18867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ffectLst/>
              <a:latin typeface="RijksoverheidSerif" panose="02000506060000020004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5165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ffectLst/>
              <a:latin typeface="RijksoverheidSerif" panose="02000506060000020004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16175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ffectLst/>
              <a:latin typeface="RijksoverheidSerif" panose="02000506060000020004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50466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ffectLst/>
              <a:latin typeface="RijksoverheidSerif" panose="02000506060000020004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62611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ffectLst/>
              <a:latin typeface="RijksoverheidSerif" panose="02000506060000020004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15114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ffectLst/>
              <a:latin typeface="RijksoverheidSerif" panose="02000506060000020004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94670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4:notes"/>
          <p:cNvSpPr txBox="1">
            <a:spLocks noGrp="1"/>
          </p:cNvSpPr>
          <p:nvPr>
            <p:ph type="body" idx="1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GB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34426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5:notes"/>
          <p:cNvSpPr txBox="1">
            <a:spLocks noGrp="1"/>
          </p:cNvSpPr>
          <p:nvPr>
            <p:ph type="body" idx="1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GB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63430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25867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06382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>
              <a:latin typeface="RijksoverheidSansHeadingTT" panose="020B0503040202060203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lang="nl-N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95074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>
              <a:latin typeface="RijksoverheidSansHeadingTT" panose="020B0503040202060203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lang="nl-N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6884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9229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9758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3340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3710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0157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6107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4611018-E0D5-BF45-B124-6BD0F554E3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AB1A3E9-97CB-CA43-9E2C-4CE700C68A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E770F96-3C80-EF44-950D-D974353140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E2861002-9B37-3648-AC12-62C3BB3C1FD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9945B71-DBE8-C64D-A8FF-A06662931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1817E04A-B9A8-0D44-BBB8-122507EA081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8466592-3EDA-8A4C-9A9E-0690EAD4E0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06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7193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5FF1452E-61D4-2248-8677-11F4BF8179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55BAFB1C-5D11-944A-96BB-FA74D8B08F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
Tweede niveau
Derde niveau
Vierde niveau
Vijfde niveau</a:t>
            </a:r>
          </a:p>
        </p:txBody>
      </p:sp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nl-NL" dirty="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0E8BB49C-81EE-D640-B093-EE3BB39828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89A82B9-7DCD-4B4C-A1E7-70EA56CC3E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3124508-A1C5-A546-B635-25BCABA3FC1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2A7CF36B-46BB-C94E-AE21-AE6C325851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2AC70C0-3F62-AD40-8225-7DFC4A386A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E71B0B9D-1DF0-634C-BB24-80EFB4F29B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011003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DF6F61C-97D5-AA49-8399-84317D3394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E728E48-643E-544D-A813-C0BAB23F9F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AF260D0C-1E71-C54C-BC16-D1CBE1023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C44ED47-A238-2D42-9C79-E60FB98206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FCF7695-4593-1943-B84E-F8C54CACBE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94C5400-D7ED-1E44-BA9E-5361256F8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650" r:id="rId2"/>
    <p:sldLayoutId id="2147483725" r:id="rId3"/>
    <p:sldLayoutId id="2147483719" r:id="rId4"/>
    <p:sldLayoutId id="2147483726" r:id="rId5"/>
    <p:sldLayoutId id="2147483666" r:id="rId6"/>
    <p:sldLayoutId id="2147483690" r:id="rId7"/>
    <p:sldLayoutId id="2147483728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89" r:id="rId15"/>
    <p:sldLayoutId id="2147483712" r:id="rId16"/>
    <p:sldLayoutId id="2147483711" r:id="rId17"/>
    <p:sldLayoutId id="2147483675" r:id="rId18"/>
    <p:sldLayoutId id="2147483657" r:id="rId19"/>
    <p:sldLayoutId id="2147483691" r:id="rId20"/>
    <p:sldLayoutId id="2147483729" r:id="rId21"/>
    <p:sldLayoutId id="2147483739" r:id="rId22"/>
    <p:sldLayoutId id="2147483740" r:id="rId23"/>
    <p:sldLayoutId id="2147483718" r:id="rId24"/>
    <p:sldLayoutId id="2147483717" r:id="rId25"/>
    <p:sldLayoutId id="2147483714" r:id="rId26"/>
    <p:sldLayoutId id="2147483713" r:id="rId27"/>
    <p:sldLayoutId id="2147483716" r:id="rId28"/>
    <p:sldLayoutId id="2147483715" r:id="rId29"/>
    <p:sldLayoutId id="2147483707" r:id="rId30"/>
    <p:sldLayoutId id="2147483667" r:id="rId31"/>
    <p:sldLayoutId id="2147483702" r:id="rId32"/>
    <p:sldLayoutId id="2147483721" r:id="rId33"/>
    <p:sldLayoutId id="2147483700" r:id="rId34"/>
    <p:sldLayoutId id="2147483692" r:id="rId35"/>
    <p:sldLayoutId id="2147483722" r:id="rId36"/>
    <p:sldLayoutId id="2147483723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2icggb3Kp7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3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5ege7kNXxI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uo.nl/images/studiefinanciering-aanvragen-videobestand.mp4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hyperlink" Target="https://tinyurl.com/2ydkf35z" TargetMode="External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0.xml"/><Relationship Id="rId4" Type="http://schemas.openxmlformats.org/officeDocument/2006/relationships/slide" Target="slide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F302FE-2059-FC02-7E48-9B940B12E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Studiefinanciering: dat regel je zo!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A0C91B-9084-4723-A6BC-2E1620D3F7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Studiefinanciering mbo 3-4</a:t>
            </a:r>
          </a:p>
        </p:txBody>
      </p:sp>
    </p:spTree>
    <p:extLst>
      <p:ext uri="{BB962C8B-B14F-4D97-AF65-F5344CB8AC3E}">
        <p14:creationId xmlns:p14="http://schemas.microsoft.com/office/powerpoint/2010/main" val="2551276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CDC31-6A0A-5B8D-105F-25DF54D93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Wat is </a:t>
            </a:r>
            <a:r>
              <a:rPr lang="en-GB" err="1"/>
              <a:t>studiefinanciering</a:t>
            </a:r>
            <a:r>
              <a:rPr lang="en-GB"/>
              <a:t>?</a:t>
            </a:r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6D6E55-FEBC-1841-6BE8-B0113FA96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10</a:t>
            </a:fld>
            <a:endParaRPr lang="nl-NL"/>
          </a:p>
        </p:txBody>
      </p:sp>
      <p:pic>
        <p:nvPicPr>
          <p:cNvPr id="7" name="Graphic 6">
            <a:hlinkClick r:id="rId3"/>
            <a:extLst>
              <a:ext uri="{FF2B5EF4-FFF2-40B4-BE49-F238E27FC236}">
                <a16:creationId xmlns:a16="http://schemas.microsoft.com/office/drawing/2014/main" id="{E2F05819-8C93-8D1F-5261-83DACC4241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66457" y="3065761"/>
            <a:ext cx="8859086" cy="196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5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22B77A0-835E-F94A-8019-4E94E5857C15}"/>
              </a:ext>
            </a:extLst>
          </p:cNvPr>
          <p:cNvGrpSpPr/>
          <p:nvPr/>
        </p:nvGrpSpPr>
        <p:grpSpPr>
          <a:xfrm>
            <a:off x="8720250" y="2492221"/>
            <a:ext cx="2267307" cy="2815850"/>
            <a:chOff x="8720250" y="2492221"/>
            <a:chExt cx="2267307" cy="281585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46D5321-927B-7A47-A4FE-67E6B72D0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91278" y="2910472"/>
              <a:ext cx="1696279" cy="239759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A0008D7-0440-0F4B-8BB9-A01B32C13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720250" y="2492221"/>
              <a:ext cx="1696279" cy="239759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798A3A-C2FC-E644-8FAB-2DFCD325C6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/>
              <a:t>Werk in tweetallen</a:t>
            </a:r>
          </a:p>
          <a:p>
            <a:pPr>
              <a:lnSpc>
                <a:spcPct val="150000"/>
              </a:lnSpc>
            </a:pPr>
            <a:r>
              <a:rPr lang="nl-NL"/>
              <a:t>Gebruik de website duo.nl onderdeel </a:t>
            </a:r>
            <a:br>
              <a:rPr lang="nl-NL"/>
            </a:br>
            <a:r>
              <a:rPr lang="nl-NL"/>
              <a:t>‘Geld voor school en studie’</a:t>
            </a:r>
          </a:p>
          <a:p>
            <a:pPr>
              <a:lnSpc>
                <a:spcPct val="150000"/>
              </a:lnSpc>
            </a:pPr>
            <a:r>
              <a:rPr lang="nl-NL"/>
              <a:t>Schrijf je antwoorden op het werkblad</a:t>
            </a:r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FA40BC-24AE-1044-B927-67FE19581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>
                <a:solidFill>
                  <a:srgbClr val="007BC7"/>
                </a:solidFill>
              </a:rPr>
              <a:t>Opdracht 1 - Studiefinanciering</a:t>
            </a:r>
          </a:p>
        </p:txBody>
      </p:sp>
      <p:sp>
        <p:nvSpPr>
          <p:cNvPr id="415" name="Google Shape;415;p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b" anchorCtr="0">
            <a:noAutofit/>
          </a:bodyPr>
          <a:lstStyle/>
          <a:p>
            <a:fld id="{00000000-1234-1234-1234-123412341234}" type="slidenum">
              <a:rPr lang="nl-NL"/>
              <a:pPr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9041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4B2DEF8-CB5A-8545-A772-BAAA7FEB0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7640320" cy="3931928"/>
          </a:xfrm>
        </p:spPr>
        <p:txBody>
          <a:bodyPr numCol="1">
            <a:normAutofit/>
          </a:bodyPr>
          <a:lstStyle/>
          <a:p>
            <a:pPr marL="594360" indent="-457200">
              <a:buFont typeface="+mj-lt"/>
              <a:buAutoNum type="alphaUcPeriod"/>
            </a:pPr>
            <a:r>
              <a:rPr lang="nl-NL"/>
              <a:t>Vanaf welke leeftijd ontvang je studiefinanciering als mbo’er op niveau 3-4?</a:t>
            </a:r>
          </a:p>
          <a:p>
            <a:pPr marL="594360" indent="-457200">
              <a:buFont typeface="+mj-lt"/>
              <a:buAutoNum type="alphaUcPeriod"/>
            </a:pPr>
            <a:endParaRPr lang="nl-NL"/>
          </a:p>
          <a:p>
            <a:pPr marL="594360" indent="-457200">
              <a:buFont typeface="+mj-lt"/>
              <a:buAutoNum type="alphaUcPeriod"/>
            </a:pPr>
            <a:endParaRPr lang="nl-NL"/>
          </a:p>
          <a:p>
            <a:pPr marL="594360" indent="-457200">
              <a:buFont typeface="+mj-lt"/>
              <a:buAutoNum type="alphaUcPeriod"/>
            </a:pPr>
            <a:r>
              <a:rPr lang="nl-NL"/>
              <a:t>Je kunt verschillende onderdelen van studiefinanciering krijgen. Welke onderdelen zijn dat voor mbo niveau 3-4? En hoeveel jaar heb je recht op elk onderdeel?</a:t>
            </a:r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4952A68-D38E-F340-ADF2-6EA27D485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>
                <a:solidFill>
                  <a:srgbClr val="007BC7"/>
                </a:solidFill>
              </a:rPr>
              <a:t>Opdracht 1 - Studiefinanciering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38895" y="3274284"/>
            <a:ext cx="1825662" cy="583233"/>
          </a:xfrm>
          <a:prstGeom prst="rect">
            <a:avLst/>
          </a:prstGeom>
          <a:solidFill>
            <a:schemeClr val="tx2"/>
          </a:solidFill>
          <a:ln w="190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2400">
                <a:solidFill>
                  <a:schemeClr val="dk1"/>
                </a:solidFill>
                <a:latin typeface="RijksoverheidSansHeadingTT" panose="020B0503040202060203" pitchFamily="34" charset="0"/>
                <a:ea typeface="Verdana"/>
                <a:cs typeface="Verdana"/>
              </a:defRPr>
            </a:lvl1pPr>
          </a:lstStyle>
          <a:p>
            <a:r>
              <a:rPr lang="nl-NL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Antwoord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338895" y="5671604"/>
            <a:ext cx="1825662" cy="583233"/>
          </a:xfrm>
          <a:prstGeom prst="rect">
            <a:avLst/>
          </a:prstGeom>
          <a:solidFill>
            <a:schemeClr val="tx2"/>
          </a:solidFill>
          <a:ln w="190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2400">
                <a:solidFill>
                  <a:schemeClr val="dk1"/>
                </a:solidFill>
                <a:latin typeface="RijksoverheidSansHeadingTT" panose="020B0503040202060203" pitchFamily="34" charset="0"/>
                <a:ea typeface="Verdana"/>
                <a:cs typeface="Verdana"/>
              </a:defRPr>
            </a:lvl1pPr>
          </a:lstStyle>
          <a:p>
            <a:r>
              <a:rPr lang="nl-NL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Antwoord</a:t>
            </a:r>
          </a:p>
        </p:txBody>
      </p:sp>
      <p:sp>
        <p:nvSpPr>
          <p:cNvPr id="9" name="Rechthoek 8"/>
          <p:cNvSpPr/>
          <p:nvPr/>
        </p:nvSpPr>
        <p:spPr>
          <a:xfrm>
            <a:off x="8540496" y="4255449"/>
            <a:ext cx="3474720" cy="1462604"/>
          </a:xfrm>
          <a:prstGeom prst="rect">
            <a:avLst/>
          </a:prstGeom>
          <a:solidFill>
            <a:srgbClr val="007CC7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nl-NL" sz="1600" i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Basisbeurs: 4 jaar</a:t>
            </a: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nl-NL" sz="1600" i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Aanvullende beurs: 4 jaar</a:t>
            </a: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nl-NL" sz="1600" i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Studentenreisproduct: 7 jaar</a:t>
            </a: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nl-NL" sz="1600" i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Lening: 7 jaar</a:t>
            </a:r>
          </a:p>
        </p:txBody>
      </p:sp>
      <p:sp>
        <p:nvSpPr>
          <p:cNvPr id="10" name="Rechthoek 9"/>
          <p:cNvSpPr/>
          <p:nvPr/>
        </p:nvSpPr>
        <p:spPr>
          <a:xfrm>
            <a:off x="8540496" y="2503920"/>
            <a:ext cx="3474720" cy="948047"/>
          </a:xfrm>
          <a:prstGeom prst="rect">
            <a:avLst/>
          </a:prstGeom>
          <a:solidFill>
            <a:srgbClr val="007CC7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i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Vanaf het kwartaal na je 18</a:t>
            </a:r>
            <a:r>
              <a:rPr lang="nl-NL" sz="1600" i="1" baseline="30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nl-NL" sz="1600" i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verjaardag, zolang je een voltijd bol-opleiding volgt.</a:t>
            </a:r>
            <a:endParaRPr lang="nl-NL" sz="1600" i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84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4B2DEF8-CB5A-8545-A772-BAAA7FEB0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7905496" cy="3931928"/>
          </a:xfrm>
        </p:spPr>
        <p:txBody>
          <a:bodyPr numCol="1">
            <a:normAutofit/>
          </a:bodyPr>
          <a:lstStyle/>
          <a:p>
            <a:pPr marL="594360" indent="-457200">
              <a:buFont typeface="+mj-lt"/>
              <a:buAutoNum type="alphaUcPeriod" startAt="3"/>
            </a:pPr>
            <a:r>
              <a:rPr lang="nl-NL"/>
              <a:t>Welke van de onderdelen van de studiefinanciering zijn afhankelijk van het inkomen van je ouders?</a:t>
            </a:r>
          </a:p>
          <a:p>
            <a:pPr marL="594360" indent="-457200">
              <a:buFont typeface="+mj-lt"/>
              <a:buAutoNum type="alphaUcPeriod" startAt="3"/>
            </a:pPr>
            <a:endParaRPr lang="nl-NL"/>
          </a:p>
          <a:p>
            <a:pPr marL="594360" indent="-457200">
              <a:buFont typeface="+mj-lt"/>
              <a:buAutoNum type="alphaUcPeriod" startAt="3"/>
            </a:pPr>
            <a:endParaRPr lang="nl-NL"/>
          </a:p>
          <a:p>
            <a:pPr marL="594360" indent="-457200">
              <a:buFont typeface="+mj-lt"/>
              <a:buAutoNum type="alphaUcPeriod" startAt="3"/>
            </a:pPr>
            <a:r>
              <a:rPr lang="nl-NL"/>
              <a:t>Bij het studentenreisproduct kun je kiezen voor een week- of weekendabonnement. Welke dagen van de week kun je de abonnementen gebruiken?</a:t>
            </a:r>
          </a:p>
          <a:p>
            <a:pPr marL="594360" indent="-457200">
              <a:buFont typeface="+mj-lt"/>
              <a:buAutoNum type="alphaUcPeriod" startAt="3"/>
            </a:pPr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4952A68-D38E-F340-ADF2-6EA27D485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>
                <a:solidFill>
                  <a:srgbClr val="007BC7"/>
                </a:solidFill>
              </a:rPr>
              <a:t>Opdracht 1 - Studiefinanciering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-NL" smtClean="0"/>
              <a:pPr/>
              <a:t>13</a:t>
            </a:fld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38895" y="3590397"/>
            <a:ext cx="1825662" cy="583233"/>
          </a:xfrm>
          <a:prstGeom prst="rect">
            <a:avLst/>
          </a:prstGeom>
          <a:solidFill>
            <a:schemeClr val="tx2"/>
          </a:solidFill>
          <a:ln w="190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2400">
                <a:solidFill>
                  <a:schemeClr val="dk1"/>
                </a:solidFill>
                <a:latin typeface="RijksoverheidSansHeadingTT" panose="020B0503040202060203" pitchFamily="34" charset="0"/>
                <a:ea typeface="Verdana"/>
                <a:cs typeface="Verdana"/>
              </a:defRPr>
            </a:lvl1pPr>
          </a:lstStyle>
          <a:p>
            <a:r>
              <a:rPr lang="nl-NL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Antwoord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338895" y="5960255"/>
            <a:ext cx="1825662" cy="583233"/>
          </a:xfrm>
          <a:prstGeom prst="rect">
            <a:avLst/>
          </a:prstGeom>
          <a:solidFill>
            <a:schemeClr val="tx2"/>
          </a:solidFill>
          <a:ln w="190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2400">
                <a:solidFill>
                  <a:schemeClr val="dk1"/>
                </a:solidFill>
                <a:latin typeface="RijksoverheidSansHeadingTT" panose="020B0503040202060203" pitchFamily="34" charset="0"/>
                <a:ea typeface="Verdana"/>
                <a:cs typeface="Verdana"/>
              </a:defRPr>
            </a:lvl1pPr>
          </a:lstStyle>
          <a:p>
            <a:r>
              <a:rPr lang="nl-NL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Antwoord</a:t>
            </a:r>
          </a:p>
        </p:txBody>
      </p:sp>
      <p:sp>
        <p:nvSpPr>
          <p:cNvPr id="9" name="Rechthoek 8"/>
          <p:cNvSpPr/>
          <p:nvPr/>
        </p:nvSpPr>
        <p:spPr>
          <a:xfrm>
            <a:off x="8540496" y="4332093"/>
            <a:ext cx="3474720" cy="1889319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nl-NL" sz="1600" i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Weekendabonnement: vrijdagmiddag t/m zondag gratis, maandag t/m vrijdagochtend korting </a:t>
            </a: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nl-NL" sz="1600" i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Weekabonnement: maandag t/m vrijdag gratis, zaterdag en zondag korting</a:t>
            </a:r>
          </a:p>
        </p:txBody>
      </p:sp>
      <p:sp>
        <p:nvSpPr>
          <p:cNvPr id="10" name="Rechthoek 9"/>
          <p:cNvSpPr/>
          <p:nvPr/>
        </p:nvSpPr>
        <p:spPr>
          <a:xfrm>
            <a:off x="8540496" y="2503920"/>
            <a:ext cx="3474720" cy="948047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i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Aanvullende beurs</a:t>
            </a:r>
          </a:p>
        </p:txBody>
      </p:sp>
    </p:spTree>
    <p:extLst>
      <p:ext uri="{BB962C8B-B14F-4D97-AF65-F5344CB8AC3E}">
        <p14:creationId xmlns:p14="http://schemas.microsoft.com/office/powerpoint/2010/main" val="10695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4B2DEF8-CB5A-8545-A772-BAAA7FEB0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7640320" cy="3931928"/>
          </a:xfrm>
        </p:spPr>
        <p:txBody>
          <a:bodyPr numCol="1">
            <a:normAutofit/>
          </a:bodyPr>
          <a:lstStyle/>
          <a:p>
            <a:pPr marL="594360" indent="-457200">
              <a:buFont typeface="+mj-lt"/>
              <a:buAutoNum type="alphaUcPeriod" startAt="5"/>
            </a:pPr>
            <a:r>
              <a:rPr lang="nl-NL"/>
              <a:t>Ben je klaar met studeren? Dan heb je geen recht meer op het studentenreisproduct en moet je dat zelf stopzetten. </a:t>
            </a:r>
            <a:br>
              <a:rPr lang="nl-NL"/>
            </a:br>
            <a:r>
              <a:rPr lang="nl-NL"/>
              <a:t>Wat gebeurt er als je dit te laat doet en je er wel mee reist?</a:t>
            </a:r>
          </a:p>
          <a:p>
            <a:pPr marL="594360" indent="-457200">
              <a:buFont typeface="+mj-lt"/>
              <a:buAutoNum type="alphaUcPeriod" startAt="5"/>
            </a:pPr>
            <a:endParaRPr lang="nl-NL"/>
          </a:p>
          <a:p>
            <a:pPr marL="594360" indent="-457200">
              <a:buFont typeface="+mj-lt"/>
              <a:buAutoNum type="alphaUcPeriod" startAt="5"/>
            </a:pPr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4952A68-D38E-F340-ADF2-6EA27D485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>
                <a:solidFill>
                  <a:srgbClr val="007BC7"/>
                </a:solidFill>
              </a:rPr>
              <a:t>Opdracht 1 - Studiefinanciering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-NL" smtClean="0"/>
              <a:pPr/>
              <a:t>14</a:t>
            </a:fld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38895" y="4255449"/>
            <a:ext cx="1825662" cy="583233"/>
          </a:xfrm>
          <a:prstGeom prst="rect">
            <a:avLst/>
          </a:prstGeom>
          <a:solidFill>
            <a:schemeClr val="tx2"/>
          </a:solidFill>
          <a:ln w="190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2400">
                <a:solidFill>
                  <a:schemeClr val="dk1"/>
                </a:solidFill>
                <a:latin typeface="RijksoverheidSansHeadingTT" panose="020B0503040202060203" pitchFamily="34" charset="0"/>
                <a:ea typeface="Verdana"/>
                <a:cs typeface="Verdana"/>
              </a:defRPr>
            </a:lvl1pPr>
          </a:lstStyle>
          <a:p>
            <a:r>
              <a:rPr lang="nl-NL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Antwoord</a:t>
            </a:r>
          </a:p>
        </p:txBody>
      </p:sp>
      <p:sp>
        <p:nvSpPr>
          <p:cNvPr id="10" name="Rechthoek 9"/>
          <p:cNvSpPr/>
          <p:nvPr/>
        </p:nvSpPr>
        <p:spPr>
          <a:xfrm>
            <a:off x="8540496" y="2503920"/>
            <a:ext cx="3474720" cy="1464576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krijgt een boete per halve maand dat je er mee gereisd hebt. De 1e maand € 92,98 per halve maand, daarna € 185,98 per halve maand. </a:t>
            </a:r>
          </a:p>
        </p:txBody>
      </p:sp>
    </p:spTree>
    <p:extLst>
      <p:ext uri="{BB962C8B-B14F-4D97-AF65-F5344CB8AC3E}">
        <p14:creationId xmlns:p14="http://schemas.microsoft.com/office/powerpoint/2010/main" val="138153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4B2DEF8-CB5A-8545-A772-BAAA7FEB0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8024368" cy="3931928"/>
          </a:xfrm>
        </p:spPr>
        <p:txBody>
          <a:bodyPr numCol="1">
            <a:normAutofit/>
          </a:bodyPr>
          <a:lstStyle/>
          <a:p>
            <a:r>
              <a:rPr lang="nl-NL" dirty="0"/>
              <a:t>Vul de rekenhulp voor jezelf in.</a:t>
            </a:r>
          </a:p>
          <a:p>
            <a:r>
              <a:rPr lang="nl-NL" dirty="0"/>
              <a:t>Gebruik de rekenhulp via duo.nl:</a:t>
            </a:r>
          </a:p>
          <a:p>
            <a:pPr lvl="1">
              <a:buFont typeface="Wingdings" pitchFamily="2" charset="2"/>
              <a:buChar char="§"/>
            </a:pPr>
            <a:r>
              <a:rPr lang="nl-NL" sz="2400" dirty="0"/>
              <a:t>Blauwe blok onderaan de pagina      </a:t>
            </a:r>
          </a:p>
          <a:p>
            <a:pPr lvl="2">
              <a:buFont typeface="Wingdings" pitchFamily="2" charset="2"/>
              <a:buChar char="§"/>
            </a:pPr>
            <a:r>
              <a:rPr lang="nl-NL" sz="2400" dirty="0"/>
              <a:t>Service      </a:t>
            </a:r>
          </a:p>
          <a:p>
            <a:pPr lvl="3">
              <a:buFont typeface="Wingdings" pitchFamily="2" charset="2"/>
              <a:buChar char="§"/>
            </a:pPr>
            <a:r>
              <a:rPr lang="nl-NL" sz="2400" dirty="0"/>
              <a:t>Rekenhulpen</a:t>
            </a:r>
          </a:p>
          <a:p>
            <a:pPr lvl="4">
              <a:buClr>
                <a:schemeClr val="tx2"/>
              </a:buClr>
              <a:buFont typeface="Wingdings" pitchFamily="2" charset="2"/>
              <a:buChar char="§"/>
            </a:pPr>
            <a:r>
              <a:rPr lang="nl-NL" sz="2400" dirty="0">
                <a:solidFill>
                  <a:schemeClr val="tx1"/>
                </a:solidFill>
              </a:rPr>
              <a:t>Rekenhulp studiefinanciering</a:t>
            </a:r>
          </a:p>
          <a:p>
            <a:r>
              <a:rPr lang="nl-NL" dirty="0"/>
              <a:t>Gebruik de gegevens uit het</a:t>
            </a:r>
          </a:p>
          <a:p>
            <a:r>
              <a:rPr lang="nl-NL" dirty="0"/>
              <a:t>Je eindigt in de rekenhulp bij stap 2. Laat de </a:t>
            </a:r>
            <a:br>
              <a:rPr lang="nl-NL" dirty="0"/>
            </a:br>
            <a:r>
              <a:rPr lang="nl-NL" dirty="0"/>
              <a:t>rekenhulp daarna openstaan voor opdracht 3.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4952A68-D38E-F340-ADF2-6EA27D485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>
                <a:solidFill>
                  <a:srgbClr val="007BC7"/>
                </a:solidFill>
              </a:rPr>
              <a:t>Opdracht 2 – Wat kun je krijgen? Reken het uit.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E89BF29-837A-9444-BC62-20AD290426B1}"/>
              </a:ext>
            </a:extLst>
          </p:cNvPr>
          <p:cNvGrpSpPr/>
          <p:nvPr/>
        </p:nvGrpSpPr>
        <p:grpSpPr>
          <a:xfrm>
            <a:off x="8730076" y="2501763"/>
            <a:ext cx="2227040" cy="2782497"/>
            <a:chOff x="8730076" y="2501763"/>
            <a:chExt cx="2227040" cy="278249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F8E7CF4-06FB-A141-BCD5-5970D14CD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60837" y="2886661"/>
              <a:ext cx="1696279" cy="239759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BE444B1-A430-284D-8ABB-D661FDC81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730076" y="2501763"/>
              <a:ext cx="1696279" cy="239759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Tijdelijke aanduiding voor dianumm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-NL" smtClean="0"/>
              <a:pPr/>
              <a:t>15</a:t>
            </a:fld>
            <a:endParaRPr lang="nl-NL"/>
          </a:p>
        </p:txBody>
      </p:sp>
      <p:sp>
        <p:nvSpPr>
          <p:cNvPr id="6" name="Tekstvak 5">
            <a:hlinkClick r:id="rId5" action="ppaction://hlinksldjump"/>
          </p:cNvPr>
          <p:cNvSpPr txBox="1"/>
          <p:nvPr/>
        </p:nvSpPr>
        <p:spPr>
          <a:xfrm>
            <a:off x="6116339" y="4934113"/>
            <a:ext cx="1853094" cy="387537"/>
          </a:xfrm>
          <a:prstGeom prst="rect">
            <a:avLst/>
          </a:prstGeom>
          <a:solidFill>
            <a:schemeClr val="tx2"/>
          </a:solidFill>
          <a:ln w="190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2400">
                <a:solidFill>
                  <a:schemeClr val="dk1"/>
                </a:solidFill>
                <a:latin typeface="RijksoverheidSansHeadingTT" panose="020B0503040202060203" pitchFamily="34" charset="0"/>
                <a:ea typeface="Verdana"/>
                <a:cs typeface="Verdana"/>
              </a:defRPr>
            </a:lvl1pPr>
          </a:lstStyle>
          <a:p>
            <a:r>
              <a:rPr lang="nl-NL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voorbeeld.</a:t>
            </a:r>
          </a:p>
        </p:txBody>
      </p:sp>
    </p:spTree>
    <p:extLst>
      <p:ext uri="{BB962C8B-B14F-4D97-AF65-F5344CB8AC3E}">
        <p14:creationId xmlns:p14="http://schemas.microsoft.com/office/powerpoint/2010/main" val="1809459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4B2DEF8-CB5A-8545-A772-BAAA7FEB0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7640320" cy="3931928"/>
          </a:xfrm>
        </p:spPr>
        <p:txBody>
          <a:bodyPr numCol="1">
            <a:normAutofit/>
          </a:bodyPr>
          <a:lstStyle/>
          <a:p>
            <a:pPr marL="594360" indent="-457200">
              <a:buFont typeface="+mj-lt"/>
              <a:buAutoNum type="alphaUcPeriod"/>
            </a:pPr>
            <a:r>
              <a:rPr lang="nl-NL"/>
              <a:t>Wat heeft Daisy maandelijks nodig?</a:t>
            </a:r>
          </a:p>
          <a:p>
            <a:pPr marL="594360" indent="-457200">
              <a:buFont typeface="+mj-lt"/>
              <a:buAutoNum type="alphaUcPeriod"/>
            </a:pPr>
            <a:endParaRPr lang="nl-NL"/>
          </a:p>
          <a:p>
            <a:pPr marL="594360" indent="-457200">
              <a:buFont typeface="+mj-lt"/>
              <a:buAutoNum type="alphaUcPeriod"/>
            </a:pPr>
            <a:endParaRPr lang="nl-NL"/>
          </a:p>
          <a:p>
            <a:pPr marL="594360" indent="-457200">
              <a:buFont typeface="+mj-lt"/>
              <a:buAutoNum type="alphaUcPeriod"/>
            </a:pPr>
            <a:endParaRPr lang="nl-NL"/>
          </a:p>
          <a:p>
            <a:pPr marL="594360" indent="-457200">
              <a:buFont typeface="+mj-lt"/>
              <a:buAutoNum type="alphaUcPeriod"/>
            </a:pPr>
            <a:r>
              <a:rPr lang="nl-NL"/>
              <a:t>Wat zijn haar inkomsten uit baan + ouders + zorgtoeslag?</a:t>
            </a:r>
          </a:p>
          <a:p>
            <a:pPr marL="594360" indent="-457200">
              <a:buFont typeface="+mj-lt"/>
              <a:buAutoNum type="alphaUcPeriod"/>
            </a:pPr>
            <a:endParaRPr lang="nl-NL"/>
          </a:p>
          <a:p>
            <a:pPr marL="594360" indent="-457200">
              <a:buFont typeface="+mj-lt"/>
              <a:buAutoNum type="alphaUcPeriod"/>
            </a:pPr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4952A68-D38E-F340-ADF2-6EA27D485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>
                <a:solidFill>
                  <a:srgbClr val="007BC7"/>
                </a:solidFill>
              </a:rPr>
              <a:t>Opdracht 2 - Wat kun je krijgen? Reken het uit.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-NL" smtClean="0"/>
              <a:pPr/>
              <a:t>16</a:t>
            </a:fld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38895" y="2977943"/>
            <a:ext cx="1825662" cy="583233"/>
          </a:xfrm>
          <a:prstGeom prst="rect">
            <a:avLst/>
          </a:prstGeom>
          <a:solidFill>
            <a:schemeClr val="tx2"/>
          </a:solidFill>
          <a:ln w="190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2400">
                <a:solidFill>
                  <a:schemeClr val="dk1"/>
                </a:solidFill>
                <a:latin typeface="RijksoverheidSansHeadingTT" panose="020B0503040202060203" pitchFamily="34" charset="0"/>
                <a:ea typeface="Verdana"/>
                <a:cs typeface="Verdana"/>
              </a:defRPr>
            </a:lvl1pPr>
          </a:lstStyle>
          <a:p>
            <a:r>
              <a:rPr lang="nl-NL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Antwoord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338895" y="5222254"/>
            <a:ext cx="1825662" cy="583233"/>
          </a:xfrm>
          <a:prstGeom prst="rect">
            <a:avLst/>
          </a:prstGeom>
          <a:solidFill>
            <a:schemeClr val="tx2"/>
          </a:solidFill>
          <a:ln w="190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2400">
                <a:solidFill>
                  <a:schemeClr val="dk1"/>
                </a:solidFill>
                <a:latin typeface="RijksoverheidSansHeadingTT" panose="020B0503040202060203" pitchFamily="34" charset="0"/>
                <a:ea typeface="Verdana"/>
                <a:cs typeface="Verdana"/>
              </a:defRPr>
            </a:lvl1pPr>
          </a:lstStyle>
          <a:p>
            <a:r>
              <a:rPr lang="nl-NL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Antwoord</a:t>
            </a:r>
          </a:p>
        </p:txBody>
      </p:sp>
      <p:sp>
        <p:nvSpPr>
          <p:cNvPr id="9" name="Rechthoek 8"/>
          <p:cNvSpPr/>
          <p:nvPr/>
        </p:nvSpPr>
        <p:spPr>
          <a:xfrm>
            <a:off x="8540496" y="4332093"/>
            <a:ext cx="3474720" cy="948047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2">
                  <a:lumMod val="20000"/>
                  <a:lumOff val="80000"/>
                </a:schemeClr>
              </a:buClr>
            </a:pPr>
            <a:r>
              <a:rPr lang="nl-NL" sz="1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Daisy’s maandelijkse inkomsten: € 560,-</a:t>
            </a:r>
          </a:p>
        </p:txBody>
      </p:sp>
      <p:sp>
        <p:nvSpPr>
          <p:cNvPr id="10" name="Rechthoek 9"/>
          <p:cNvSpPr/>
          <p:nvPr/>
        </p:nvSpPr>
        <p:spPr>
          <a:xfrm>
            <a:off x="8540496" y="2503920"/>
            <a:ext cx="3474720" cy="948047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Daisy heeft maandelijks nodig: € 1460,-</a:t>
            </a:r>
          </a:p>
        </p:txBody>
      </p:sp>
    </p:spTree>
    <p:extLst>
      <p:ext uri="{BB962C8B-B14F-4D97-AF65-F5344CB8AC3E}">
        <p14:creationId xmlns:p14="http://schemas.microsoft.com/office/powerpoint/2010/main" val="31843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4B2DEF8-CB5A-8545-A772-BAAA7FEB0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7640320" cy="3931928"/>
          </a:xfrm>
        </p:spPr>
        <p:txBody>
          <a:bodyPr numCol="1">
            <a:normAutofit/>
          </a:bodyPr>
          <a:lstStyle/>
          <a:p>
            <a:pPr marL="594360" indent="-457200">
              <a:buFont typeface="+mj-lt"/>
              <a:buAutoNum type="alphaUcPeriod" startAt="3"/>
            </a:pPr>
            <a:r>
              <a:rPr lang="nl-NL"/>
              <a:t>Wat is haar tekort?</a:t>
            </a:r>
          </a:p>
          <a:p>
            <a:pPr marL="594360" indent="-457200">
              <a:buFont typeface="+mj-lt"/>
              <a:buAutoNum type="alphaUcPeriod" startAt="3"/>
            </a:pPr>
            <a:endParaRPr lang="nl-NL"/>
          </a:p>
          <a:p>
            <a:pPr marL="594360" indent="-457200">
              <a:buFont typeface="+mj-lt"/>
              <a:buAutoNum type="alphaUcPeriod" startAt="3"/>
            </a:pPr>
            <a:endParaRPr lang="nl-NL"/>
          </a:p>
          <a:p>
            <a:pPr marL="594360" indent="-457200">
              <a:buFont typeface="+mj-lt"/>
              <a:buAutoNum type="alphaUcPeriod" startAt="3"/>
            </a:pPr>
            <a:r>
              <a:rPr lang="nl-NL"/>
              <a:t>Bereken nu de basisbeurs en aanvullende beurs met de gegevens op je werkblad. Hoe hoog zijn de basisbeurs en de aanvullende beurs?</a:t>
            </a:r>
          </a:p>
          <a:p>
            <a:pPr marL="594360" indent="-457200">
              <a:buFont typeface="+mj-lt"/>
              <a:buAutoNum type="alphaUcPeriod" startAt="3"/>
            </a:pPr>
            <a:endParaRPr lang="nl-NL"/>
          </a:p>
          <a:p>
            <a:pPr marL="594360" indent="-457200">
              <a:buFont typeface="+mj-lt"/>
              <a:buAutoNum type="alphaUcPeriod" startAt="3"/>
            </a:pPr>
            <a:endParaRPr lang="nl-NL"/>
          </a:p>
          <a:p>
            <a:pPr marL="594360" indent="-457200">
              <a:buFont typeface="+mj-lt"/>
              <a:buAutoNum type="alphaUcPeriod" startAt="3"/>
            </a:pPr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4952A68-D38E-F340-ADF2-6EA27D485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>
                <a:solidFill>
                  <a:srgbClr val="007BC7"/>
                </a:solidFill>
              </a:rPr>
              <a:t>Opdracht 2 - Wat kun je krijgen? Reken het uit.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-NL" smtClean="0"/>
              <a:pPr/>
              <a:t>17</a:t>
            </a:fld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38895" y="2868734"/>
            <a:ext cx="1825662" cy="583233"/>
          </a:xfrm>
          <a:prstGeom prst="rect">
            <a:avLst/>
          </a:prstGeom>
          <a:solidFill>
            <a:schemeClr val="tx2"/>
          </a:solidFill>
          <a:ln w="190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2400">
                <a:solidFill>
                  <a:schemeClr val="dk1"/>
                </a:solidFill>
                <a:latin typeface="RijksoverheidSansHeadingTT" panose="020B0503040202060203" pitchFamily="34" charset="0"/>
                <a:ea typeface="Verdana"/>
                <a:cs typeface="Verdana"/>
              </a:defRPr>
            </a:lvl1pPr>
          </a:lstStyle>
          <a:p>
            <a:r>
              <a:rPr lang="nl-NL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Antwoord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338895" y="5389540"/>
            <a:ext cx="1825662" cy="583233"/>
          </a:xfrm>
          <a:prstGeom prst="rect">
            <a:avLst/>
          </a:prstGeom>
          <a:solidFill>
            <a:schemeClr val="tx2"/>
          </a:solidFill>
          <a:ln w="190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2400">
                <a:solidFill>
                  <a:schemeClr val="dk1"/>
                </a:solidFill>
                <a:latin typeface="RijksoverheidSansHeadingTT" panose="020B0503040202060203" pitchFamily="34" charset="0"/>
                <a:ea typeface="Verdana"/>
                <a:cs typeface="Verdana"/>
              </a:defRPr>
            </a:lvl1pPr>
          </a:lstStyle>
          <a:p>
            <a:r>
              <a:rPr lang="nl-NL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Antwoord</a:t>
            </a:r>
          </a:p>
        </p:txBody>
      </p:sp>
      <p:sp>
        <p:nvSpPr>
          <p:cNvPr id="9" name="Rechthoek 8"/>
          <p:cNvSpPr/>
          <p:nvPr/>
        </p:nvSpPr>
        <p:spPr>
          <a:xfrm>
            <a:off x="8540496" y="3874893"/>
            <a:ext cx="3474720" cy="1337187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nl-NL" sz="1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De basisbeurs is: </a:t>
            </a:r>
            <a:br>
              <a:rPr lang="nl-NL" sz="1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</a:br>
            <a:r>
              <a:rPr lang="nl-NL" sz="1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€ 338,68</a:t>
            </a: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nl-NL" sz="1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De aanvullende beurs is: </a:t>
            </a:r>
            <a:br>
              <a:rPr lang="nl-NL" sz="1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</a:br>
            <a:r>
              <a:rPr lang="nl-NL" sz="1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€ 421</a:t>
            </a:r>
          </a:p>
        </p:txBody>
      </p:sp>
      <p:sp>
        <p:nvSpPr>
          <p:cNvPr id="10" name="Rechthoek 9"/>
          <p:cNvSpPr/>
          <p:nvPr/>
        </p:nvSpPr>
        <p:spPr>
          <a:xfrm>
            <a:off x="8540496" y="2503920"/>
            <a:ext cx="3474720" cy="948047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Daisy’s tekort is: € 900,-</a:t>
            </a:r>
          </a:p>
        </p:txBody>
      </p:sp>
    </p:spTree>
    <p:extLst>
      <p:ext uri="{BB962C8B-B14F-4D97-AF65-F5344CB8AC3E}">
        <p14:creationId xmlns:p14="http://schemas.microsoft.com/office/powerpoint/2010/main" val="365534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4B2DEF8-CB5A-8545-A772-BAAA7FEB0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7640320" cy="3931928"/>
          </a:xfrm>
        </p:spPr>
        <p:txBody>
          <a:bodyPr numCol="1">
            <a:normAutofit/>
          </a:bodyPr>
          <a:lstStyle/>
          <a:p>
            <a:r>
              <a:rPr lang="nl-NL"/>
              <a:t>Werk individueel.</a:t>
            </a:r>
          </a:p>
          <a:p>
            <a:endParaRPr lang="nl-NL"/>
          </a:p>
          <a:p>
            <a:r>
              <a:rPr lang="nl-NL"/>
              <a:t>Schrijf je antwoorden op het werkblad.</a:t>
            </a:r>
          </a:p>
          <a:p>
            <a:endParaRPr lang="nl-NL"/>
          </a:p>
          <a:p>
            <a:r>
              <a:rPr lang="nl-NL"/>
              <a:t>Vanaf vraag 3B ga je verder in de rekenhulp </a:t>
            </a:r>
            <a:br>
              <a:rPr lang="nl-NL"/>
            </a:br>
            <a:r>
              <a:rPr lang="nl-NL"/>
              <a:t>met Terugbetalen.</a:t>
            </a:r>
          </a:p>
          <a:p>
            <a:endParaRPr lang="nl-NL"/>
          </a:p>
          <a:p>
            <a:pPr marL="594360" indent="-457200">
              <a:buFont typeface="+mj-lt"/>
              <a:buAutoNum type="alphaUcPeriod"/>
            </a:pPr>
            <a:endParaRPr lang="nl-NL"/>
          </a:p>
          <a:p>
            <a:pPr marL="594360" indent="-457200">
              <a:buFont typeface="+mj-lt"/>
              <a:buAutoNum type="alphaUcPeriod"/>
            </a:pPr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7E3D14-AB3E-8546-8DC4-E85A667061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7662" y="2584466"/>
            <a:ext cx="2158581" cy="30530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D4952A68-D38E-F340-ADF2-6EA27D485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>
                <a:solidFill>
                  <a:srgbClr val="007BC7"/>
                </a:solidFill>
              </a:rPr>
              <a:t>Opdracht 3 – Lenen voor je studie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2691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4B2DEF8-CB5A-8545-A772-BAAA7FEB0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7640320" cy="3931928"/>
          </a:xfrm>
        </p:spPr>
        <p:txBody>
          <a:bodyPr numCol="1">
            <a:normAutofit/>
          </a:bodyPr>
          <a:lstStyle/>
          <a:p>
            <a:pPr marL="594360" indent="-457200">
              <a:buFont typeface="+mj-lt"/>
              <a:buAutoNum type="alphaUcPeriod"/>
            </a:pPr>
            <a:r>
              <a:rPr lang="nl-NL" sz="2000" dirty="0"/>
              <a:t>Bekijk de                  op je werkblad. Welke onderdelen moet je sowieso terugbetalen als je een diploma haalt?</a:t>
            </a:r>
          </a:p>
          <a:p>
            <a:pPr marL="594360" indent="-457200">
              <a:buFont typeface="+mj-lt"/>
              <a:buAutoNum type="alphaUcPeriod"/>
            </a:pPr>
            <a:endParaRPr lang="nl-NL" sz="2000" dirty="0"/>
          </a:p>
          <a:p>
            <a:pPr marL="594360" indent="-457200">
              <a:buFont typeface="+mj-lt"/>
              <a:buAutoNum type="alphaUcPeriod"/>
            </a:pPr>
            <a:endParaRPr lang="nl-NL" sz="2000" dirty="0"/>
          </a:p>
          <a:p>
            <a:pPr marL="594360" indent="-457200">
              <a:buFont typeface="+mj-lt"/>
              <a:buAutoNum type="alphaUcPeriod"/>
            </a:pPr>
            <a:r>
              <a:rPr lang="nl-NL" sz="2000" dirty="0"/>
              <a:t>Je gaat voor deze vraag verder met de rekenhulp van opdracht 2 die je open hebt laten staan. Daisy leent het bedrag dat ze volgens de rekenhulp nog nodig heeft. Hoe hoog is dat bedrag per maand?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4952A68-D38E-F340-ADF2-6EA27D485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>
                <a:solidFill>
                  <a:srgbClr val="007BC7"/>
                </a:solidFill>
              </a:rPr>
              <a:t>Opdracht 3 – Lenen voor je studie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-NL" smtClean="0"/>
              <a:pPr/>
              <a:t>19</a:t>
            </a:fld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38895" y="3305590"/>
            <a:ext cx="1825662" cy="583233"/>
          </a:xfrm>
          <a:prstGeom prst="rect">
            <a:avLst/>
          </a:prstGeom>
          <a:solidFill>
            <a:schemeClr val="tx2"/>
          </a:solidFill>
          <a:ln w="190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2400">
                <a:solidFill>
                  <a:schemeClr val="dk1"/>
                </a:solidFill>
                <a:latin typeface="RijksoverheidSansHeadingTT" panose="020B0503040202060203" pitchFamily="34" charset="0"/>
                <a:ea typeface="Verdana"/>
                <a:cs typeface="Verdana"/>
              </a:defRPr>
            </a:lvl1pPr>
          </a:lstStyle>
          <a:p>
            <a:r>
              <a:rPr lang="nl-NL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Antwoord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338895" y="5695666"/>
            <a:ext cx="1825662" cy="583233"/>
          </a:xfrm>
          <a:prstGeom prst="rect">
            <a:avLst/>
          </a:prstGeom>
          <a:solidFill>
            <a:schemeClr val="tx2"/>
          </a:solidFill>
          <a:ln w="190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2400">
                <a:solidFill>
                  <a:schemeClr val="dk1"/>
                </a:solidFill>
                <a:latin typeface="RijksoverheidSansHeadingTT" panose="020B0503040202060203" pitchFamily="34" charset="0"/>
                <a:ea typeface="Verdana"/>
                <a:cs typeface="Verdana"/>
              </a:defRPr>
            </a:lvl1pPr>
          </a:lstStyle>
          <a:p>
            <a:r>
              <a:rPr lang="nl-NL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Antwoord</a:t>
            </a:r>
          </a:p>
        </p:txBody>
      </p:sp>
      <p:sp>
        <p:nvSpPr>
          <p:cNvPr id="9" name="Rechthoek 8"/>
          <p:cNvSpPr/>
          <p:nvPr/>
        </p:nvSpPr>
        <p:spPr>
          <a:xfrm>
            <a:off x="8540496" y="4332093"/>
            <a:ext cx="3474720" cy="948047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2">
                  <a:lumMod val="20000"/>
                  <a:lumOff val="80000"/>
                </a:schemeClr>
              </a:buClr>
            </a:pPr>
            <a:r>
              <a:rPr lang="nl-NL" sz="1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Lening per maand:</a:t>
            </a:r>
            <a:br>
              <a:rPr lang="nl-NL" sz="1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</a:br>
            <a:r>
              <a:rPr lang="nl-NL" sz="1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€ 140,32-. </a:t>
            </a:r>
          </a:p>
        </p:txBody>
      </p:sp>
      <p:sp>
        <p:nvSpPr>
          <p:cNvPr id="10" name="Rechthoek 9"/>
          <p:cNvSpPr/>
          <p:nvPr/>
        </p:nvSpPr>
        <p:spPr>
          <a:xfrm>
            <a:off x="8540496" y="2503920"/>
            <a:ext cx="3474720" cy="948047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i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Alleen de lening. De rest is een gift als je binnen 10 jaar een diploma haalt.</a:t>
            </a:r>
          </a:p>
        </p:txBody>
      </p:sp>
      <p:sp>
        <p:nvSpPr>
          <p:cNvPr id="12" name="Tekstvak 5">
            <a:hlinkClick r:id="rId3" action="ppaction://hlinksldjump"/>
            <a:extLst>
              <a:ext uri="{FF2B5EF4-FFF2-40B4-BE49-F238E27FC236}">
                <a16:creationId xmlns:a16="http://schemas.microsoft.com/office/drawing/2014/main" id="{5531B7D4-C8FD-444A-803D-1ED7142CE7FC}"/>
              </a:ext>
            </a:extLst>
          </p:cNvPr>
          <p:cNvSpPr txBox="1"/>
          <p:nvPr/>
        </p:nvSpPr>
        <p:spPr>
          <a:xfrm>
            <a:off x="2629498" y="2231999"/>
            <a:ext cx="1403006" cy="375728"/>
          </a:xfrm>
          <a:prstGeom prst="rect">
            <a:avLst/>
          </a:prstGeom>
          <a:solidFill>
            <a:schemeClr val="tx2"/>
          </a:solidFill>
          <a:ln w="190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2400">
                <a:solidFill>
                  <a:schemeClr val="dk1"/>
                </a:solidFill>
                <a:latin typeface="RijksoverheidSansHeadingTT" panose="020B0503040202060203" pitchFamily="34" charset="0"/>
                <a:ea typeface="Verdana"/>
                <a:cs typeface="Verdana"/>
              </a:defRPr>
            </a:lvl1pPr>
          </a:lstStyle>
          <a:p>
            <a:r>
              <a:rPr lang="nl-NL"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invullijst</a:t>
            </a:r>
          </a:p>
        </p:txBody>
      </p:sp>
    </p:spTree>
    <p:extLst>
      <p:ext uri="{BB962C8B-B14F-4D97-AF65-F5344CB8AC3E}">
        <p14:creationId xmlns:p14="http://schemas.microsoft.com/office/powerpoint/2010/main" val="337329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5"/>
          </p:nvPr>
        </p:nvSpPr>
        <p:spPr>
          <a:xfrm>
            <a:off x="1309607" y="2289600"/>
            <a:ext cx="4330780" cy="3935413"/>
          </a:xfrm>
        </p:spPr>
        <p:txBody>
          <a:bodyPr/>
          <a:lstStyle/>
          <a:p>
            <a:pPr marL="0" indent="0">
              <a:buNone/>
            </a:pPr>
            <a:r>
              <a:rPr lang="nl-NL"/>
              <a:t>Klassikaal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r>
              <a:rPr lang="nl-NL"/>
              <a:t>Tweetallen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r>
              <a:rPr lang="nl-NL"/>
              <a:t>Individueel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r>
              <a:rPr lang="nl-NL"/>
              <a:t>1-2 lesuren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Docentenhandleiding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C9F2B1F-C56D-9D44-A8B5-B0C66D42B936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3" r="16493"/>
          <a:stretch/>
        </p:blipFill>
        <p:spPr>
          <a:xfrm>
            <a:off x="6096000" y="-2381"/>
            <a:ext cx="6096000" cy="6860381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B1C626-D388-1649-ABC8-1C47976531C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/>
          </a:blip>
          <a:stretch>
            <a:fillRect/>
          </a:stretch>
        </p:blipFill>
        <p:spPr>
          <a:xfrm>
            <a:off x="841118" y="2289600"/>
            <a:ext cx="360000" cy="36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B40CDB-1B4A-124A-9579-96AF9BBDF862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100000"/>
          </a:blip>
          <a:stretch>
            <a:fillRect/>
          </a:stretch>
        </p:blipFill>
        <p:spPr>
          <a:xfrm>
            <a:off x="862025" y="5194953"/>
            <a:ext cx="360000" cy="36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6BC5D7-CC6A-4D4F-A1BE-8DB41AB5A505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100000"/>
          </a:blip>
          <a:stretch>
            <a:fillRect/>
          </a:stretch>
        </p:blipFill>
        <p:spPr>
          <a:xfrm>
            <a:off x="975251" y="4208401"/>
            <a:ext cx="133548" cy="36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66DAB5-4FC2-B24E-9FA7-19EC9F067ECB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100000"/>
          </a:blip>
          <a:stretch>
            <a:fillRect/>
          </a:stretch>
        </p:blipFill>
        <p:spPr>
          <a:xfrm>
            <a:off x="925896" y="3249000"/>
            <a:ext cx="232258" cy="36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30F282-75D2-4C43-8BFC-0BF724903E8D}"/>
              </a:ext>
            </a:extLst>
          </p:cNvPr>
          <p:cNvSpPr txBox="1"/>
          <p:nvPr/>
        </p:nvSpPr>
        <p:spPr>
          <a:xfrm>
            <a:off x="782664" y="5872906"/>
            <a:ext cx="4680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i="1">
                <a:solidFill>
                  <a:schemeClr val="bg1"/>
                </a:solidFill>
              </a:rPr>
              <a:t>Deze les is bedoeld voor de (voltijds) bol-opleiding. </a:t>
            </a:r>
          </a:p>
          <a:p>
            <a:r>
              <a:rPr lang="nl-NL" sz="1200" i="1">
                <a:solidFill>
                  <a:schemeClr val="bg1"/>
                </a:solidFill>
              </a:rPr>
              <a:t>Bbl-</a:t>
            </a:r>
            <a:r>
              <a:rPr lang="nl-NL" sz="1200" i="1" err="1">
                <a:solidFill>
                  <a:schemeClr val="bg1"/>
                </a:solidFill>
              </a:rPr>
              <a:t>ers</a:t>
            </a:r>
            <a:r>
              <a:rPr lang="nl-NL" sz="1200" i="1">
                <a:solidFill>
                  <a:schemeClr val="bg1"/>
                </a:solidFill>
              </a:rPr>
              <a:t> of deeltijdstudenten hebben geen recht op studiefinanciering</a:t>
            </a:r>
          </a:p>
        </p:txBody>
      </p:sp>
    </p:spTree>
    <p:extLst>
      <p:ext uri="{BB962C8B-B14F-4D97-AF65-F5344CB8AC3E}">
        <p14:creationId xmlns:p14="http://schemas.microsoft.com/office/powerpoint/2010/main" val="3763250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4B2DEF8-CB5A-8545-A772-BAAA7FEB0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7640320" cy="3931928"/>
          </a:xfrm>
        </p:spPr>
        <p:txBody>
          <a:bodyPr numCol="1">
            <a:normAutofit/>
          </a:bodyPr>
          <a:lstStyle/>
          <a:p>
            <a:pPr marL="594360" indent="-457200">
              <a:buFont typeface="+mj-lt"/>
              <a:buAutoNum type="alphaUcPeriod" startAt="3"/>
            </a:pPr>
            <a:r>
              <a:rPr lang="nl-NL" sz="2000" dirty="0"/>
              <a:t>Wat is haar schuld na afronden van een 3-jarige studie?</a:t>
            </a:r>
          </a:p>
          <a:p>
            <a:pPr marL="594360" indent="-457200">
              <a:buFont typeface="+mj-lt"/>
              <a:buAutoNum type="alphaUcPeriod" startAt="3"/>
            </a:pPr>
            <a:endParaRPr lang="nl-NL" sz="2000" dirty="0"/>
          </a:p>
          <a:p>
            <a:pPr marL="594360" indent="-457200">
              <a:buFont typeface="+mj-lt"/>
              <a:buAutoNum type="alphaUcPeriod" startAt="3"/>
            </a:pPr>
            <a:endParaRPr lang="nl-NL" sz="2000" dirty="0"/>
          </a:p>
          <a:p>
            <a:pPr marL="594360" indent="-457200">
              <a:buFont typeface="+mj-lt"/>
              <a:buAutoNum type="alphaUcPeriod" startAt="3"/>
            </a:pPr>
            <a:r>
              <a:rPr lang="nl-NL" sz="2000" dirty="0">
                <a:effectLst/>
                <a:latin typeface="Segoe UI" panose="020B0502040204020203" pitchFamily="34" charset="0"/>
              </a:rPr>
              <a:t>Daisy betaalt haar studieschuld terug in 35 jaar en verdient per jaar € 33.600,- bruto. Kies het hoogste rentepercentage in de rekenhulp. Bereken haar maandbedrag zonder en met haar inkomen.</a:t>
            </a:r>
            <a:endParaRPr lang="nl-NL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4952A68-D38E-F340-ADF2-6EA27D485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>
                <a:solidFill>
                  <a:srgbClr val="007BC7"/>
                </a:solidFill>
              </a:rPr>
              <a:t>Opdracht 3 – Lenen voor je studie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-NL" smtClean="0"/>
              <a:pPr/>
              <a:t>20</a:t>
            </a:fld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338895" y="3037903"/>
            <a:ext cx="1825662" cy="5832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2400">
                <a:solidFill>
                  <a:schemeClr val="dk1"/>
                </a:solidFill>
                <a:latin typeface="RijksoverheidSansHeadingTT" panose="020B0503040202060203" pitchFamily="34" charset="0"/>
                <a:ea typeface="Verdana"/>
                <a:cs typeface="Verdana"/>
              </a:defRPr>
            </a:lvl1pPr>
          </a:lstStyle>
          <a:p>
            <a:r>
              <a:rPr lang="nl-NL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Antwoord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338895" y="5222254"/>
            <a:ext cx="1825662" cy="5832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2400">
                <a:solidFill>
                  <a:schemeClr val="dk1"/>
                </a:solidFill>
                <a:latin typeface="RijksoverheidSansHeadingTT" panose="020B0503040202060203" pitchFamily="34" charset="0"/>
                <a:ea typeface="Verdana"/>
                <a:cs typeface="Verdana"/>
              </a:defRPr>
            </a:lvl1pPr>
          </a:lstStyle>
          <a:p>
            <a:r>
              <a:rPr lang="nl-NL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Antwoord</a:t>
            </a:r>
          </a:p>
        </p:txBody>
      </p:sp>
      <p:sp>
        <p:nvSpPr>
          <p:cNvPr id="9" name="Rechthoek 8"/>
          <p:cNvSpPr/>
          <p:nvPr/>
        </p:nvSpPr>
        <p:spPr>
          <a:xfrm>
            <a:off x="8540496" y="4069081"/>
            <a:ext cx="3474720" cy="1211060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Het </a:t>
            </a:r>
            <a:r>
              <a:rPr lang="en-GB" sz="1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maandbedrag</a:t>
            </a:r>
            <a:r>
              <a:rPr lang="en-GB" sz="1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 is € 18,17 </a:t>
            </a:r>
            <a:r>
              <a:rPr lang="en-GB" sz="1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zonder</a:t>
            </a:r>
            <a:r>
              <a:rPr lang="en-GB" sz="1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 </a:t>
            </a:r>
            <a:r>
              <a:rPr lang="en-GB" sz="1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inkomen</a:t>
            </a:r>
            <a:r>
              <a:rPr lang="en-GB" sz="1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 </a:t>
            </a:r>
            <a:r>
              <a:rPr lang="en-GB" sz="1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en</a:t>
            </a:r>
            <a:r>
              <a:rPr lang="en-GB" sz="1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  37,48 met </a:t>
            </a:r>
            <a:r>
              <a:rPr lang="en-GB" sz="1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inkomen</a:t>
            </a:r>
            <a:r>
              <a:rPr lang="en-GB" sz="1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. Daisy </a:t>
            </a:r>
            <a:r>
              <a:rPr lang="en-GB" sz="1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betaalt</a:t>
            </a:r>
            <a:r>
              <a:rPr lang="en-GB" sz="1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 het </a:t>
            </a:r>
            <a:r>
              <a:rPr lang="en-GB" sz="1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laagste</a:t>
            </a:r>
            <a:r>
              <a:rPr lang="en-GB" sz="1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 </a:t>
            </a:r>
            <a:r>
              <a:rPr lang="en-GB" sz="1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bedrag</a:t>
            </a:r>
            <a:r>
              <a:rPr lang="en-GB" sz="1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. </a:t>
            </a:r>
          </a:p>
        </p:txBody>
      </p:sp>
      <p:sp>
        <p:nvSpPr>
          <p:cNvPr id="10" name="Rechthoek 9"/>
          <p:cNvSpPr/>
          <p:nvPr/>
        </p:nvSpPr>
        <p:spPr>
          <a:xfrm>
            <a:off x="8540496" y="2503920"/>
            <a:ext cx="3474720" cy="948047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Totale schuld bij afronding</a:t>
            </a:r>
          </a:p>
          <a:p>
            <a:pPr algn="ctr"/>
            <a:r>
              <a:rPr lang="nl-NL" sz="1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 de studie: € 5,051,52</a:t>
            </a:r>
          </a:p>
        </p:txBody>
      </p:sp>
    </p:spTree>
    <p:extLst>
      <p:ext uri="{BB962C8B-B14F-4D97-AF65-F5344CB8AC3E}">
        <p14:creationId xmlns:p14="http://schemas.microsoft.com/office/powerpoint/2010/main" val="260100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48E92-4758-16BB-147D-1543E4D2C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/>
              <a:t>Studiefinanciering en rente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423AA7-7B3D-7BE5-B509-297CCB1BE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21</a:t>
            </a:fld>
            <a:endParaRPr lang="nl-NL"/>
          </a:p>
        </p:txBody>
      </p:sp>
      <p:pic>
        <p:nvPicPr>
          <p:cNvPr id="6" name="Graphic 5">
            <a:hlinkClick r:id="rId3"/>
            <a:extLst>
              <a:ext uri="{FF2B5EF4-FFF2-40B4-BE49-F238E27FC236}">
                <a16:creationId xmlns:a16="http://schemas.microsoft.com/office/drawing/2014/main" id="{AD3A66D4-D6E9-E50C-5404-CA9605AB47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66457" y="3065761"/>
            <a:ext cx="8859086" cy="196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0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62B841-90F4-0B43-15E9-4F6EC6BDEC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Je </a:t>
            </a:r>
            <a:r>
              <a:rPr lang="en-GB" err="1"/>
              <a:t>bouwt</a:t>
            </a:r>
            <a:r>
              <a:rPr lang="en-GB"/>
              <a:t> </a:t>
            </a:r>
            <a:r>
              <a:rPr lang="en-GB" err="1"/>
              <a:t>alleen</a:t>
            </a:r>
            <a:r>
              <a:rPr lang="en-GB"/>
              <a:t> </a:t>
            </a:r>
            <a:r>
              <a:rPr lang="en-GB" err="1"/>
              <a:t>een</a:t>
            </a:r>
            <a:r>
              <a:rPr lang="en-GB"/>
              <a:t> </a:t>
            </a:r>
            <a:r>
              <a:rPr lang="en-GB" err="1"/>
              <a:t>studieschuld</a:t>
            </a:r>
            <a:r>
              <a:rPr lang="en-GB"/>
              <a:t> op </a:t>
            </a:r>
            <a:r>
              <a:rPr lang="en-GB" err="1"/>
              <a:t>als</a:t>
            </a:r>
            <a:r>
              <a:rPr lang="en-GB"/>
              <a:t> je </a:t>
            </a:r>
            <a:r>
              <a:rPr lang="en-GB" err="1"/>
              <a:t>leent</a:t>
            </a:r>
            <a:r>
              <a:rPr lang="en-GB"/>
              <a:t>.</a:t>
            </a:r>
            <a:endParaRPr lang="en-NL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18207E-7417-7CBC-9248-45E6CF899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Stelling: </a:t>
            </a:r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7D9DFD-A9D8-890C-B8C6-144284D8607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22</a:t>
            </a:fld>
            <a:endParaRPr lang="nl-NL"/>
          </a:p>
        </p:txBody>
      </p:sp>
      <p:sp>
        <p:nvSpPr>
          <p:cNvPr id="8" name="Rechthoek 9">
            <a:extLst>
              <a:ext uri="{FF2B5EF4-FFF2-40B4-BE49-F238E27FC236}">
                <a16:creationId xmlns:a16="http://schemas.microsoft.com/office/drawing/2014/main" id="{138AA3C8-6442-2B5E-1A46-FD0EF4233D54}"/>
              </a:ext>
            </a:extLst>
          </p:cNvPr>
          <p:cNvSpPr/>
          <p:nvPr/>
        </p:nvSpPr>
        <p:spPr>
          <a:xfrm>
            <a:off x="6645760" y="4592689"/>
            <a:ext cx="2171700" cy="1080655"/>
          </a:xfrm>
          <a:prstGeom prst="rect">
            <a:avLst/>
          </a:pr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Waar</a:t>
            </a:r>
          </a:p>
        </p:txBody>
      </p:sp>
      <p:sp>
        <p:nvSpPr>
          <p:cNvPr id="9" name="Rechthoek 10">
            <a:extLst>
              <a:ext uri="{FF2B5EF4-FFF2-40B4-BE49-F238E27FC236}">
                <a16:creationId xmlns:a16="http://schemas.microsoft.com/office/drawing/2014/main" id="{19430353-1A6C-FF44-D0BF-D0B3C8CCF8E7}"/>
              </a:ext>
            </a:extLst>
          </p:cNvPr>
          <p:cNvSpPr/>
          <p:nvPr/>
        </p:nvSpPr>
        <p:spPr>
          <a:xfrm>
            <a:off x="9068096" y="4592689"/>
            <a:ext cx="2171700" cy="1080655"/>
          </a:xfrm>
          <a:prstGeom prst="rect">
            <a:avLst/>
          </a:pr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Niet waar</a:t>
            </a:r>
          </a:p>
        </p:txBody>
      </p:sp>
      <p:pic>
        <p:nvPicPr>
          <p:cNvPr id="15" name="Picture Placeholder 14" descr="A person sitting on a brick surface&#10;&#10;Description automatically generated">
            <a:extLst>
              <a:ext uri="{FF2B5EF4-FFF2-40B4-BE49-F238E27FC236}">
                <a16:creationId xmlns:a16="http://schemas.microsoft.com/office/drawing/2014/main" id="{05E2EE3B-A5AE-AAB1-F873-40C70106DF9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" b="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31934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62B841-90F4-0B43-15E9-4F6EC6BDEC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425388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/>
              <a:t>Doe je </a:t>
            </a:r>
            <a:r>
              <a:rPr lang="en-GB" err="1"/>
              <a:t>een</a:t>
            </a:r>
            <a:r>
              <a:rPr lang="en-GB"/>
              <a:t> </a:t>
            </a:r>
            <a:r>
              <a:rPr lang="en-GB" err="1"/>
              <a:t>mbo-opleiding</a:t>
            </a:r>
            <a:r>
              <a:rPr lang="en-GB"/>
              <a:t> op </a:t>
            </a:r>
            <a:r>
              <a:rPr lang="en-GB" err="1"/>
              <a:t>niveau</a:t>
            </a:r>
            <a:r>
              <a:rPr lang="en-GB"/>
              <a:t> 3 of 4 of </a:t>
            </a:r>
            <a:r>
              <a:rPr lang="en-GB" err="1"/>
              <a:t>een</a:t>
            </a:r>
            <a:r>
              <a:rPr lang="en-GB"/>
              <a:t> </a:t>
            </a:r>
            <a:r>
              <a:rPr lang="en-GB" err="1"/>
              <a:t>opleiding</a:t>
            </a:r>
            <a:r>
              <a:rPr lang="en-GB"/>
              <a:t> in het </a:t>
            </a:r>
            <a:r>
              <a:rPr lang="en-GB" err="1"/>
              <a:t>hoger</a:t>
            </a:r>
            <a:r>
              <a:rPr lang="en-GB"/>
              <a:t> </a:t>
            </a:r>
            <a:r>
              <a:rPr lang="en-GB" err="1"/>
              <a:t>onderwijs</a:t>
            </a:r>
            <a:r>
              <a:rPr lang="en-GB"/>
              <a:t>? Dan bouw je </a:t>
            </a:r>
            <a:r>
              <a:rPr lang="en-GB" err="1"/>
              <a:t>vanaf</a:t>
            </a:r>
            <a:r>
              <a:rPr lang="en-GB"/>
              <a:t> de 1</a:t>
            </a:r>
            <a:r>
              <a:rPr lang="en-GB" i="1"/>
              <a:t>e</a:t>
            </a:r>
            <a:r>
              <a:rPr lang="en-GB"/>
              <a:t> </a:t>
            </a:r>
            <a:r>
              <a:rPr lang="en-GB" err="1"/>
              <a:t>maand</a:t>
            </a:r>
            <a:r>
              <a:rPr lang="en-GB"/>
              <a:t> </a:t>
            </a:r>
            <a:r>
              <a:rPr lang="en-GB" err="1"/>
              <a:t>dat</a:t>
            </a:r>
            <a:r>
              <a:rPr lang="en-GB"/>
              <a:t> je </a:t>
            </a:r>
            <a:r>
              <a:rPr lang="en-GB" err="1"/>
              <a:t>studiefinanciering</a:t>
            </a:r>
            <a:r>
              <a:rPr lang="en-GB"/>
              <a:t> of </a:t>
            </a:r>
            <a:r>
              <a:rPr lang="en-GB" err="1"/>
              <a:t>een</a:t>
            </a:r>
            <a:r>
              <a:rPr lang="en-GB"/>
              <a:t> </a:t>
            </a:r>
            <a:r>
              <a:rPr lang="en-GB" err="1"/>
              <a:t>studentenreisproduct</a:t>
            </a:r>
            <a:r>
              <a:rPr lang="en-GB"/>
              <a:t> </a:t>
            </a:r>
            <a:r>
              <a:rPr lang="en-GB" err="1"/>
              <a:t>ontvangt</a:t>
            </a:r>
            <a:r>
              <a:rPr lang="en-GB"/>
              <a:t> </a:t>
            </a:r>
            <a:r>
              <a:rPr lang="en-GB" err="1"/>
              <a:t>eerst</a:t>
            </a:r>
            <a:r>
              <a:rPr lang="en-GB"/>
              <a:t> </a:t>
            </a:r>
            <a:r>
              <a:rPr lang="en-GB" err="1"/>
              <a:t>een</a:t>
            </a:r>
            <a:r>
              <a:rPr lang="en-GB"/>
              <a:t> </a:t>
            </a:r>
            <a:r>
              <a:rPr lang="en-GB" err="1"/>
              <a:t>studieschuld</a:t>
            </a:r>
            <a:r>
              <a:rPr lang="en-GB"/>
              <a:t> op. </a:t>
            </a:r>
            <a:r>
              <a:rPr lang="en-GB" err="1"/>
              <a:t>Ook</a:t>
            </a:r>
            <a:r>
              <a:rPr lang="en-GB"/>
              <a:t> </a:t>
            </a:r>
            <a:r>
              <a:rPr lang="en-GB" err="1"/>
              <a:t>als</a:t>
            </a:r>
            <a:r>
              <a:rPr lang="en-GB"/>
              <a:t> je </a:t>
            </a:r>
            <a:r>
              <a:rPr lang="en-GB" err="1"/>
              <a:t>niet</a:t>
            </a:r>
            <a:r>
              <a:rPr lang="en-GB"/>
              <a:t> </a:t>
            </a:r>
            <a:r>
              <a:rPr lang="en-GB" err="1"/>
              <a:t>leent</a:t>
            </a:r>
            <a:r>
              <a:rPr lang="en-GB"/>
              <a:t>. Over </a:t>
            </a:r>
            <a:r>
              <a:rPr lang="en-GB" err="1"/>
              <a:t>deze</a:t>
            </a:r>
            <a:r>
              <a:rPr lang="en-GB"/>
              <a:t> </a:t>
            </a:r>
            <a:r>
              <a:rPr lang="en-GB" err="1"/>
              <a:t>studieschuld</a:t>
            </a:r>
            <a:r>
              <a:rPr lang="en-GB"/>
              <a:t> </a:t>
            </a:r>
            <a:r>
              <a:rPr lang="en-GB" err="1"/>
              <a:t>wordt</a:t>
            </a:r>
            <a:r>
              <a:rPr lang="en-GB"/>
              <a:t> </a:t>
            </a:r>
            <a:r>
              <a:rPr lang="en-GB" err="1"/>
              <a:t>rente</a:t>
            </a:r>
            <a:r>
              <a:rPr lang="en-GB"/>
              <a:t> </a:t>
            </a:r>
            <a:r>
              <a:rPr lang="en-GB" err="1"/>
              <a:t>berekend</a:t>
            </a:r>
            <a:r>
              <a:rPr lang="en-GB"/>
              <a:t>. </a:t>
            </a:r>
            <a:r>
              <a:rPr lang="en-GB" err="1"/>
              <a:t>Haal</a:t>
            </a:r>
            <a:r>
              <a:rPr lang="en-GB"/>
              <a:t> je </a:t>
            </a:r>
            <a:r>
              <a:rPr lang="en-GB" err="1"/>
              <a:t>binnen</a:t>
            </a:r>
            <a:r>
              <a:rPr lang="en-GB"/>
              <a:t> de </a:t>
            </a:r>
            <a:r>
              <a:rPr lang="en-GB" err="1"/>
              <a:t>diplomatermijn</a:t>
            </a:r>
            <a:r>
              <a:rPr lang="en-GB"/>
              <a:t> van 10 </a:t>
            </a:r>
            <a:r>
              <a:rPr lang="en-GB" err="1"/>
              <a:t>jaar</a:t>
            </a:r>
            <a:r>
              <a:rPr lang="en-GB"/>
              <a:t> je diploma? Dan </a:t>
            </a:r>
            <a:r>
              <a:rPr lang="en-GB" err="1"/>
              <a:t>worden</a:t>
            </a:r>
            <a:r>
              <a:rPr lang="en-GB"/>
              <a:t> de </a:t>
            </a:r>
            <a:r>
              <a:rPr lang="en-GB" err="1"/>
              <a:t>basisbeurs</a:t>
            </a:r>
            <a:r>
              <a:rPr lang="en-GB"/>
              <a:t>, de </a:t>
            </a:r>
            <a:r>
              <a:rPr lang="en-GB" err="1"/>
              <a:t>aanvullende</a:t>
            </a:r>
            <a:r>
              <a:rPr lang="en-GB"/>
              <a:t> </a:t>
            </a:r>
            <a:r>
              <a:rPr lang="en-GB" err="1"/>
              <a:t>beurs</a:t>
            </a:r>
            <a:r>
              <a:rPr lang="en-GB"/>
              <a:t> </a:t>
            </a:r>
            <a:r>
              <a:rPr lang="en-GB" err="1"/>
              <a:t>en</a:t>
            </a:r>
            <a:r>
              <a:rPr lang="en-GB"/>
              <a:t> het </a:t>
            </a:r>
            <a:r>
              <a:rPr lang="en-GB" err="1"/>
              <a:t>studentenreisproduct</a:t>
            </a:r>
            <a:r>
              <a:rPr lang="en-GB"/>
              <a:t> </a:t>
            </a:r>
            <a:r>
              <a:rPr lang="en-GB" err="1"/>
              <a:t>omgezet</a:t>
            </a:r>
            <a:r>
              <a:rPr lang="en-GB"/>
              <a:t> in </a:t>
            </a:r>
            <a:r>
              <a:rPr lang="en-GB" err="1"/>
              <a:t>een</a:t>
            </a:r>
            <a:r>
              <a:rPr lang="en-GB"/>
              <a:t> gift. De </a:t>
            </a:r>
            <a:r>
              <a:rPr lang="en-GB" err="1"/>
              <a:t>daarover</a:t>
            </a:r>
            <a:r>
              <a:rPr lang="en-GB"/>
              <a:t> </a:t>
            </a:r>
            <a:r>
              <a:rPr lang="en-GB" err="1"/>
              <a:t>opgebouwde</a:t>
            </a:r>
            <a:r>
              <a:rPr lang="en-GB"/>
              <a:t> </a:t>
            </a:r>
            <a:r>
              <a:rPr lang="en-GB" err="1"/>
              <a:t>rente</a:t>
            </a:r>
            <a:r>
              <a:rPr lang="en-GB"/>
              <a:t> </a:t>
            </a:r>
            <a:r>
              <a:rPr lang="en-GB" err="1"/>
              <a:t>wordt</a:t>
            </a:r>
            <a:r>
              <a:rPr lang="en-GB"/>
              <a:t> dan </a:t>
            </a:r>
            <a:r>
              <a:rPr lang="en-GB" err="1"/>
              <a:t>kwijtgescholden</a:t>
            </a:r>
            <a:r>
              <a:rPr lang="en-GB"/>
              <a:t>. </a:t>
            </a:r>
            <a:r>
              <a:rPr lang="en-GB" err="1"/>
              <a:t>Haal</a:t>
            </a:r>
            <a:r>
              <a:rPr lang="en-GB"/>
              <a:t> je </a:t>
            </a:r>
            <a:r>
              <a:rPr lang="en-GB" err="1"/>
              <a:t>geen</a:t>
            </a:r>
            <a:r>
              <a:rPr lang="en-GB"/>
              <a:t> diploma? Dan </a:t>
            </a:r>
            <a:r>
              <a:rPr lang="en-GB" err="1"/>
              <a:t>moet</a:t>
            </a:r>
            <a:r>
              <a:rPr lang="en-GB"/>
              <a:t> je </a:t>
            </a:r>
            <a:r>
              <a:rPr lang="en-GB" err="1"/>
              <a:t>alles</a:t>
            </a:r>
            <a:r>
              <a:rPr lang="en-GB"/>
              <a:t> </a:t>
            </a:r>
            <a:r>
              <a:rPr lang="en-GB" err="1"/>
              <a:t>terugbetalen</a:t>
            </a:r>
            <a:r>
              <a:rPr lang="en-GB"/>
              <a:t>, met </a:t>
            </a:r>
            <a:r>
              <a:rPr lang="en-GB" err="1"/>
              <a:t>rente</a:t>
            </a:r>
            <a:r>
              <a:rPr lang="en-GB"/>
              <a:t>.</a:t>
            </a:r>
            <a:endParaRPr lang="nl-NL" sz="24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18207E-7417-7CBC-9248-45E6CF899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Antwoord: </a:t>
            </a:r>
            <a:r>
              <a:rPr lang="nl-NL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niet </a:t>
            </a:r>
            <a:r>
              <a:rPr lang="nl-NL" sz="3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waar</a:t>
            </a:r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7D9DFD-A9D8-890C-B8C6-144284D8607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23</a:t>
            </a:fld>
            <a:endParaRPr lang="nl-NL"/>
          </a:p>
        </p:txBody>
      </p:sp>
      <p:pic>
        <p:nvPicPr>
          <p:cNvPr id="12" name="Picture Placeholder 11" descr="A person sitting on a brick surface&#10;&#10;Description automatically generated">
            <a:extLst>
              <a:ext uri="{FF2B5EF4-FFF2-40B4-BE49-F238E27FC236}">
                <a16:creationId xmlns:a16="http://schemas.microsoft.com/office/drawing/2014/main" id="{72637D22-127A-5404-F853-34FEEFDDFD0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" b="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6440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46AE75-A83D-5081-CB1F-1E71288B2A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Door de </a:t>
            </a:r>
            <a:r>
              <a:rPr lang="en-GB" err="1"/>
              <a:t>rente</a:t>
            </a:r>
            <a:r>
              <a:rPr lang="en-GB"/>
              <a:t> op je </a:t>
            </a:r>
            <a:r>
              <a:rPr lang="en-GB" err="1"/>
              <a:t>lening</a:t>
            </a:r>
            <a:r>
              <a:rPr lang="en-GB"/>
              <a:t> </a:t>
            </a:r>
            <a:r>
              <a:rPr lang="en-GB" err="1"/>
              <a:t>wordt</a:t>
            </a:r>
            <a:r>
              <a:rPr lang="en-GB"/>
              <a:t> je </a:t>
            </a:r>
            <a:r>
              <a:rPr lang="en-GB" err="1"/>
              <a:t>studieschuld</a:t>
            </a:r>
            <a:r>
              <a:rPr lang="en-GB"/>
              <a:t> </a:t>
            </a:r>
            <a:r>
              <a:rPr lang="en-GB" err="1"/>
              <a:t>iedere</a:t>
            </a:r>
            <a:r>
              <a:rPr lang="en-GB"/>
              <a:t> </a:t>
            </a:r>
            <a:r>
              <a:rPr lang="en-GB" err="1"/>
              <a:t>maand</a:t>
            </a:r>
            <a:r>
              <a:rPr lang="en-GB"/>
              <a:t> </a:t>
            </a:r>
            <a:r>
              <a:rPr lang="en-GB" err="1"/>
              <a:t>hoger</a:t>
            </a:r>
            <a:r>
              <a:rPr lang="en-GB"/>
              <a:t>.</a:t>
            </a:r>
            <a:endParaRPr lang="en-NL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F71E85-D17B-2E79-D3B0-154850E3B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Stelling:</a:t>
            </a:r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4D8A8-DC96-C745-A7DB-028EB38737F4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24</a:t>
            </a:fld>
            <a:endParaRPr lang="nl-NL"/>
          </a:p>
        </p:txBody>
      </p:sp>
      <p:sp>
        <p:nvSpPr>
          <p:cNvPr id="8" name="Rechthoek 5">
            <a:extLst>
              <a:ext uri="{FF2B5EF4-FFF2-40B4-BE49-F238E27FC236}">
                <a16:creationId xmlns:a16="http://schemas.microsoft.com/office/drawing/2014/main" id="{F9CEC62B-3005-3BBE-A6DF-B5FFE042EE3B}"/>
              </a:ext>
            </a:extLst>
          </p:cNvPr>
          <p:cNvSpPr/>
          <p:nvPr/>
        </p:nvSpPr>
        <p:spPr>
          <a:xfrm>
            <a:off x="653522" y="4226669"/>
            <a:ext cx="2171700" cy="1080655"/>
          </a:xfrm>
          <a:prstGeom prst="rect">
            <a:avLst/>
          </a:pr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Waar</a:t>
            </a:r>
          </a:p>
        </p:txBody>
      </p:sp>
      <p:sp>
        <p:nvSpPr>
          <p:cNvPr id="9" name="Rechthoek 6">
            <a:extLst>
              <a:ext uri="{FF2B5EF4-FFF2-40B4-BE49-F238E27FC236}">
                <a16:creationId xmlns:a16="http://schemas.microsoft.com/office/drawing/2014/main" id="{83518629-32F2-583A-B245-A2E32142AA57}"/>
              </a:ext>
            </a:extLst>
          </p:cNvPr>
          <p:cNvSpPr/>
          <p:nvPr/>
        </p:nvSpPr>
        <p:spPr>
          <a:xfrm>
            <a:off x="3075858" y="4226669"/>
            <a:ext cx="2171700" cy="1080655"/>
          </a:xfrm>
          <a:prstGeom prst="rect">
            <a:avLst/>
          </a:pr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Niet waar</a:t>
            </a:r>
          </a:p>
        </p:txBody>
      </p:sp>
      <p:pic>
        <p:nvPicPr>
          <p:cNvPr id="10" name="Picture Placeholder 9" descr="Two women in a room with red benches and tables&#10;&#10;Description automatically generated">
            <a:extLst>
              <a:ext uri="{FF2B5EF4-FFF2-40B4-BE49-F238E27FC236}">
                <a16:creationId xmlns:a16="http://schemas.microsoft.com/office/drawing/2014/main" id="{48504B85-CF1F-C599-3284-27B0F8E8AFE9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12810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46AE75-A83D-5081-CB1F-1E71288B2A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Als je </a:t>
            </a:r>
            <a:r>
              <a:rPr lang="en-GB" err="1"/>
              <a:t>leent</a:t>
            </a:r>
            <a:r>
              <a:rPr lang="en-GB"/>
              <a:t>, bouw je </a:t>
            </a:r>
            <a:r>
              <a:rPr lang="en-GB" err="1"/>
              <a:t>een</a:t>
            </a:r>
            <a:r>
              <a:rPr lang="en-GB"/>
              <a:t> </a:t>
            </a:r>
            <a:r>
              <a:rPr lang="en-GB" err="1"/>
              <a:t>studieschuld</a:t>
            </a:r>
            <a:r>
              <a:rPr lang="en-GB"/>
              <a:t> op. Door de </a:t>
            </a:r>
            <a:r>
              <a:rPr lang="en-GB" err="1"/>
              <a:t>rente</a:t>
            </a:r>
            <a:r>
              <a:rPr lang="en-GB"/>
              <a:t> </a:t>
            </a:r>
            <a:r>
              <a:rPr lang="en-GB" err="1"/>
              <a:t>wordt</a:t>
            </a:r>
            <a:r>
              <a:rPr lang="en-GB"/>
              <a:t> je </a:t>
            </a:r>
            <a:r>
              <a:rPr lang="en-GB" err="1"/>
              <a:t>studieschuld</a:t>
            </a:r>
            <a:r>
              <a:rPr lang="en-GB"/>
              <a:t> </a:t>
            </a:r>
            <a:r>
              <a:rPr lang="en-GB" err="1"/>
              <a:t>groter</a:t>
            </a:r>
            <a:r>
              <a:rPr lang="en-GB"/>
              <a:t>. Na je </a:t>
            </a:r>
            <a:r>
              <a:rPr lang="en-GB" err="1"/>
              <a:t>studie</a:t>
            </a:r>
            <a:r>
              <a:rPr lang="en-GB"/>
              <a:t> </a:t>
            </a:r>
            <a:r>
              <a:rPr lang="en-GB" err="1"/>
              <a:t>moet</a:t>
            </a:r>
            <a:r>
              <a:rPr lang="en-GB"/>
              <a:t> je </a:t>
            </a:r>
            <a:r>
              <a:rPr lang="en-GB" err="1"/>
              <a:t>daardoor</a:t>
            </a:r>
            <a:r>
              <a:rPr lang="en-GB"/>
              <a:t> </a:t>
            </a:r>
            <a:r>
              <a:rPr lang="en-GB" err="1"/>
              <a:t>meer</a:t>
            </a:r>
            <a:r>
              <a:rPr lang="en-GB"/>
              <a:t> </a:t>
            </a:r>
            <a:r>
              <a:rPr lang="en-GB" err="1"/>
              <a:t>terugbetalen</a:t>
            </a:r>
            <a:r>
              <a:rPr lang="en-GB"/>
              <a:t> dan </a:t>
            </a:r>
            <a:r>
              <a:rPr lang="en-GB" err="1"/>
              <a:t>dat</a:t>
            </a:r>
            <a:r>
              <a:rPr lang="en-GB"/>
              <a:t> je </a:t>
            </a:r>
            <a:r>
              <a:rPr lang="en-GB" err="1"/>
              <a:t>geleend</a:t>
            </a:r>
            <a:r>
              <a:rPr lang="en-GB"/>
              <a:t> </a:t>
            </a:r>
            <a:r>
              <a:rPr lang="en-GB" err="1"/>
              <a:t>hebt</a:t>
            </a:r>
            <a:r>
              <a:rPr lang="en-GB"/>
              <a:t>. Leen </a:t>
            </a:r>
            <a:r>
              <a:rPr lang="en-GB" err="1"/>
              <a:t>daarom</a:t>
            </a:r>
            <a:r>
              <a:rPr lang="en-GB"/>
              <a:t> nooit </a:t>
            </a:r>
            <a:r>
              <a:rPr lang="en-GB" err="1"/>
              <a:t>meer</a:t>
            </a:r>
            <a:r>
              <a:rPr lang="en-GB"/>
              <a:t> geld dan je </a:t>
            </a:r>
            <a:r>
              <a:rPr lang="en-GB" err="1"/>
              <a:t>nodig</a:t>
            </a:r>
            <a:r>
              <a:rPr lang="en-GB"/>
              <a:t> </a:t>
            </a:r>
            <a:r>
              <a:rPr lang="en-GB" err="1"/>
              <a:t>hebt</a:t>
            </a:r>
            <a:r>
              <a:rPr lang="en-GB"/>
              <a:t>.</a:t>
            </a:r>
          </a:p>
          <a:p>
            <a:pPr marL="0" indent="0">
              <a:buNone/>
            </a:pPr>
            <a:endParaRPr lang="en-NL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F71E85-D17B-2E79-D3B0-154850E3B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Antwoord: waar</a:t>
            </a:r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4D8A8-DC96-C745-A7DB-028EB38737F4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25</a:t>
            </a:fld>
            <a:endParaRPr lang="nl-NL"/>
          </a:p>
        </p:txBody>
      </p:sp>
      <p:pic>
        <p:nvPicPr>
          <p:cNvPr id="9" name="Picture Placeholder 8" descr="Two women in a room with red benches and tables&#10;&#10;Description automatically generated">
            <a:extLst>
              <a:ext uri="{FF2B5EF4-FFF2-40B4-BE49-F238E27FC236}">
                <a16:creationId xmlns:a16="http://schemas.microsoft.com/office/drawing/2014/main" id="{4FA8388F-9084-B3A5-2C71-55B2B48C2429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302844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C86FD1-458C-FDA3-57C0-6D02E78DCD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rentepercentage op je studiefinanciering is ieder jaar hetzelfde.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36F932-7434-1075-8F33-B682833B9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Stelling:</a:t>
            </a:r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69D33-F4FA-95DB-DD3E-FB2B24C8AD8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26</a:t>
            </a:fld>
            <a:endParaRPr lang="nl-NL"/>
          </a:p>
        </p:txBody>
      </p:sp>
      <p:sp>
        <p:nvSpPr>
          <p:cNvPr id="8" name="Rechthoek 9">
            <a:extLst>
              <a:ext uri="{FF2B5EF4-FFF2-40B4-BE49-F238E27FC236}">
                <a16:creationId xmlns:a16="http://schemas.microsoft.com/office/drawing/2014/main" id="{B629332D-FBC1-021F-9EE0-42A5314240FA}"/>
              </a:ext>
            </a:extLst>
          </p:cNvPr>
          <p:cNvSpPr/>
          <p:nvPr/>
        </p:nvSpPr>
        <p:spPr>
          <a:xfrm>
            <a:off x="6645760" y="4343400"/>
            <a:ext cx="2171700" cy="10806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Waar</a:t>
            </a:r>
          </a:p>
        </p:txBody>
      </p:sp>
      <p:sp>
        <p:nvSpPr>
          <p:cNvPr id="9" name="Rechthoek 10">
            <a:extLst>
              <a:ext uri="{FF2B5EF4-FFF2-40B4-BE49-F238E27FC236}">
                <a16:creationId xmlns:a16="http://schemas.microsoft.com/office/drawing/2014/main" id="{D4FF9024-58C0-268A-C761-0B8000A2AF5D}"/>
              </a:ext>
            </a:extLst>
          </p:cNvPr>
          <p:cNvSpPr/>
          <p:nvPr/>
        </p:nvSpPr>
        <p:spPr>
          <a:xfrm>
            <a:off x="9068096" y="4343400"/>
            <a:ext cx="2171700" cy="10806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Niet waar</a:t>
            </a:r>
          </a:p>
        </p:txBody>
      </p:sp>
      <p:pic>
        <p:nvPicPr>
          <p:cNvPr id="10" name="Picture Placeholder 9" descr="A young person sitting at a desk with a computer and a phone&#10;&#10;Description automatically generated">
            <a:extLst>
              <a:ext uri="{FF2B5EF4-FFF2-40B4-BE49-F238E27FC236}">
                <a16:creationId xmlns:a16="http://schemas.microsoft.com/office/drawing/2014/main" id="{8A6E721E-B4D7-6CBF-5A87-4797928DF42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" b="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404317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C86FD1-458C-FDA3-57C0-6D02E78DCD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000" err="1"/>
              <a:t>Niet</a:t>
            </a:r>
            <a:r>
              <a:rPr lang="en-GB" sz="2000"/>
              <a:t> </a:t>
            </a:r>
            <a:r>
              <a:rPr lang="en-GB" sz="2000" err="1"/>
              <a:t>waar</a:t>
            </a:r>
            <a:r>
              <a:rPr lang="en-GB" sz="2000"/>
              <a:t>. </a:t>
            </a:r>
            <a:r>
              <a:rPr lang="en-GB" sz="2000" err="1"/>
              <a:t>Zolang</a:t>
            </a:r>
            <a:r>
              <a:rPr lang="en-GB" sz="2000"/>
              <a:t> je </a:t>
            </a:r>
            <a:r>
              <a:rPr lang="en-GB" sz="2000" err="1"/>
              <a:t>studiefinanciering</a:t>
            </a:r>
            <a:r>
              <a:rPr lang="en-GB" sz="2000"/>
              <a:t> </a:t>
            </a:r>
            <a:r>
              <a:rPr lang="en-GB" sz="2000" err="1"/>
              <a:t>ontvangt</a:t>
            </a:r>
            <a:r>
              <a:rPr lang="en-GB" sz="2000"/>
              <a:t>, </a:t>
            </a:r>
            <a:r>
              <a:rPr lang="en-GB" sz="2000" err="1"/>
              <a:t>staat</a:t>
            </a:r>
            <a:r>
              <a:rPr lang="en-GB" sz="2000"/>
              <a:t> het </a:t>
            </a:r>
            <a:r>
              <a:rPr lang="en-GB" sz="2000" err="1"/>
              <a:t>rentepercentage</a:t>
            </a:r>
            <a:r>
              <a:rPr lang="en-GB" sz="2000"/>
              <a:t> steeds </a:t>
            </a:r>
            <a:r>
              <a:rPr lang="en-GB" sz="2000" err="1"/>
              <a:t>voor</a:t>
            </a:r>
            <a:r>
              <a:rPr lang="en-GB" sz="2000"/>
              <a:t> 1 </a:t>
            </a:r>
            <a:r>
              <a:rPr lang="en-GB" sz="2000" err="1"/>
              <a:t>kalenderjaar</a:t>
            </a:r>
            <a:r>
              <a:rPr lang="en-GB" sz="2000"/>
              <a:t> vast. Later, </a:t>
            </a:r>
            <a:r>
              <a:rPr lang="en-GB" sz="2000" err="1"/>
              <a:t>tijdens</a:t>
            </a:r>
            <a:r>
              <a:rPr lang="en-GB" sz="2000"/>
              <a:t> het </a:t>
            </a:r>
            <a:r>
              <a:rPr lang="en-GB" sz="2000" err="1"/>
              <a:t>terugbetalen</a:t>
            </a:r>
            <a:r>
              <a:rPr lang="en-GB" sz="2000"/>
              <a:t> van je </a:t>
            </a:r>
            <a:r>
              <a:rPr lang="en-GB" sz="2000" err="1"/>
              <a:t>studieschuld</a:t>
            </a:r>
            <a:r>
              <a:rPr lang="en-GB" sz="2000"/>
              <a:t>, </a:t>
            </a:r>
            <a:r>
              <a:rPr lang="en-GB" sz="2000" err="1"/>
              <a:t>krijg</a:t>
            </a:r>
            <a:r>
              <a:rPr lang="en-GB" sz="2000"/>
              <a:t> je </a:t>
            </a:r>
            <a:r>
              <a:rPr lang="en-GB" sz="2000" err="1"/>
              <a:t>elke</a:t>
            </a:r>
            <a:r>
              <a:rPr lang="en-GB" sz="2000"/>
              <a:t> 5 </a:t>
            </a:r>
            <a:r>
              <a:rPr lang="en-GB" sz="2000" err="1"/>
              <a:t>jaar</a:t>
            </a:r>
            <a:r>
              <a:rPr lang="en-GB" sz="2000"/>
              <a:t> </a:t>
            </a:r>
            <a:r>
              <a:rPr lang="en-GB" sz="2000" err="1"/>
              <a:t>een</a:t>
            </a:r>
            <a:r>
              <a:rPr lang="en-GB" sz="2000"/>
              <a:t> </a:t>
            </a:r>
            <a:r>
              <a:rPr lang="en-GB" sz="2000" err="1"/>
              <a:t>nieuw</a:t>
            </a:r>
            <a:r>
              <a:rPr lang="en-GB" sz="2000"/>
              <a:t> </a:t>
            </a:r>
            <a:r>
              <a:rPr lang="en-GB" sz="2000" err="1"/>
              <a:t>rentepercentage</a:t>
            </a:r>
            <a:r>
              <a:rPr lang="en-GB" sz="2000"/>
              <a:t>. </a:t>
            </a:r>
            <a:r>
              <a:rPr lang="en-GB" sz="2000" err="1"/>
              <a:t>Zowel</a:t>
            </a:r>
            <a:r>
              <a:rPr lang="en-GB" sz="2000"/>
              <a:t> </a:t>
            </a:r>
            <a:r>
              <a:rPr lang="en-GB" sz="2000" err="1"/>
              <a:t>tijdens</a:t>
            </a:r>
            <a:r>
              <a:rPr lang="en-GB" sz="2000"/>
              <a:t> je </a:t>
            </a:r>
            <a:r>
              <a:rPr lang="en-GB" sz="2000" err="1"/>
              <a:t>studie</a:t>
            </a:r>
            <a:r>
              <a:rPr lang="en-GB" sz="2000"/>
              <a:t> </a:t>
            </a:r>
            <a:r>
              <a:rPr lang="en-GB" sz="2000" err="1"/>
              <a:t>als</a:t>
            </a:r>
            <a:r>
              <a:rPr lang="en-GB" sz="2000"/>
              <a:t> </a:t>
            </a:r>
            <a:r>
              <a:rPr lang="en-GB" sz="2000" err="1"/>
              <a:t>tijdens</a:t>
            </a:r>
            <a:r>
              <a:rPr lang="en-GB" sz="2000"/>
              <a:t> het </a:t>
            </a:r>
            <a:r>
              <a:rPr lang="en-GB" sz="2000" err="1"/>
              <a:t>terugbetalen</a:t>
            </a:r>
            <a:r>
              <a:rPr lang="en-GB" sz="2000"/>
              <a:t> </a:t>
            </a:r>
            <a:r>
              <a:rPr lang="en-GB" sz="2000" err="1"/>
              <a:t>kan</a:t>
            </a:r>
            <a:r>
              <a:rPr lang="en-GB" sz="2000"/>
              <a:t> je </a:t>
            </a:r>
            <a:r>
              <a:rPr lang="en-GB" sz="2000" err="1"/>
              <a:t>rentepercentage</a:t>
            </a:r>
            <a:r>
              <a:rPr lang="en-GB" sz="2000"/>
              <a:t> </a:t>
            </a:r>
            <a:r>
              <a:rPr lang="en-GB" sz="2000" err="1"/>
              <a:t>dus</a:t>
            </a:r>
            <a:r>
              <a:rPr lang="en-GB" sz="2000"/>
              <a:t> </a:t>
            </a:r>
            <a:r>
              <a:rPr lang="en-GB" sz="2000" err="1"/>
              <a:t>hoger</a:t>
            </a:r>
            <a:r>
              <a:rPr lang="en-GB" sz="2000"/>
              <a:t> of lager </a:t>
            </a:r>
            <a:r>
              <a:rPr lang="en-GB" sz="2000" err="1"/>
              <a:t>worden</a:t>
            </a:r>
            <a:r>
              <a:rPr lang="en-GB" sz="2000"/>
              <a:t>.</a:t>
            </a:r>
            <a:endParaRPr lang="nl-NL" sz="20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36F932-7434-1075-8F33-B682833B9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Antwoord: niet waar</a:t>
            </a:r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69D33-F4FA-95DB-DD3E-FB2B24C8AD8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27</a:t>
            </a:fld>
            <a:endParaRPr lang="nl-NL"/>
          </a:p>
        </p:txBody>
      </p:sp>
      <p:pic>
        <p:nvPicPr>
          <p:cNvPr id="8" name="Picture Placeholder 7" descr="A young person sitting at a desk with a computer and a phone&#10;&#10;Description automatically generated">
            <a:extLst>
              <a:ext uri="{FF2B5EF4-FFF2-40B4-BE49-F238E27FC236}">
                <a16:creationId xmlns:a16="http://schemas.microsoft.com/office/drawing/2014/main" id="{092448BC-7F0D-0C9D-96F7-596A3890906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" b="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941484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screenshot of a computer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66AE9A28-53DF-EBC5-AD0A-E7CFD220E5A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8" b="37222"/>
          <a:stretch/>
        </p:blipFill>
        <p:spPr>
          <a:xfrm>
            <a:off x="0" y="3427413"/>
            <a:ext cx="12192000" cy="343058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299C548-FDD8-364E-9F12-6A441B808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" y="1557013"/>
            <a:ext cx="10924382" cy="9468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nl-NL"/>
              <a:t>Hoe vraag ik studiefinanciering aan via Mijn DUO?</a:t>
            </a:r>
          </a:p>
        </p:txBody>
      </p:sp>
      <p:sp>
        <p:nvSpPr>
          <p:cNvPr id="470" name="Google Shape;470;p14"/>
          <p:cNvSpPr txBox="1">
            <a:spLocks noGrp="1"/>
          </p:cNvSpPr>
          <p:nvPr>
            <p:ph type="sldNum" sz="quarter" idx="17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77845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264F50F5-9B4A-A626-57C4-1A92327A3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138" y="2492115"/>
            <a:ext cx="7182162" cy="1873770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nl-NL" sz="4000" kern="120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Doorstuderen aan het hbo?</a:t>
            </a:r>
            <a:br>
              <a:rPr lang="nl-NL" sz="4000" kern="120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</a:br>
            <a:br>
              <a:rPr lang="nl-NL" sz="4000" kern="120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</a:br>
            <a:r>
              <a:rPr lang="nl-NL" sz="4000" kern="120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Geef dit zelf door via </a:t>
            </a:r>
            <a:br>
              <a:rPr lang="nl-NL" sz="4000" kern="120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</a:br>
            <a:r>
              <a:rPr lang="nl-NL" sz="4000" b="1" kern="1200"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Mijn DUO</a:t>
            </a:r>
            <a:endParaRPr lang="nl-NL" sz="4000" b="1" kern="1200">
              <a:latin typeface="+mj-lt"/>
              <a:ea typeface="+mj-ea"/>
              <a:cs typeface="+mj-cs"/>
            </a:endParaRP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2286330-5B9E-C67F-8C53-2ECBC557D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29</a:t>
            </a:fld>
            <a:endParaRPr lang="nl-NL"/>
          </a:p>
        </p:txBody>
      </p:sp>
      <p:pic>
        <p:nvPicPr>
          <p:cNvPr id="5" name="Picture 4" descr="A hand touching a cell phone&#10;&#10;Description automatically generated">
            <a:extLst>
              <a:ext uri="{FF2B5EF4-FFF2-40B4-BE49-F238E27FC236}">
                <a16:creationId xmlns:a16="http://schemas.microsoft.com/office/drawing/2014/main" id="{5EFC3375-9F30-76DF-7F32-AFF0F3EFE2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300" y="0"/>
            <a:ext cx="4584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794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62B841-90F4-0B43-15E9-4F6EC6BDEC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hebt pas recht op studiefinanciering als je 18 bent.</a:t>
            </a:r>
          </a:p>
          <a:p>
            <a:pPr marL="0" indent="0">
              <a:buNone/>
            </a:pPr>
            <a:endParaRPr lang="en-NL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18207E-7417-7CBC-9248-45E6CF899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Quiz!</a:t>
            </a:r>
            <a:br>
              <a:rPr lang="nl-NL" sz="3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 weet jij over studiefinanciering?</a:t>
            </a:r>
            <a:endParaRPr lang="en-NL"/>
          </a:p>
        </p:txBody>
      </p:sp>
      <p:pic>
        <p:nvPicPr>
          <p:cNvPr id="13" name="Picture Placeholder 12" descr="A person in a blue jacket holding a phone&#10;&#10;Description automatically generated">
            <a:extLst>
              <a:ext uri="{FF2B5EF4-FFF2-40B4-BE49-F238E27FC236}">
                <a16:creationId xmlns:a16="http://schemas.microsoft.com/office/drawing/2014/main" id="{F60CB8AC-8011-0A68-576E-C972885448F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" b="13"/>
          <a:stretch>
            <a:fillRect/>
          </a:stretch>
        </p:blipFill>
        <p:spPr/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7D9DFD-A9D8-890C-B8C6-144284D8607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8" name="Rechthoek 9">
            <a:extLst>
              <a:ext uri="{FF2B5EF4-FFF2-40B4-BE49-F238E27FC236}">
                <a16:creationId xmlns:a16="http://schemas.microsoft.com/office/drawing/2014/main" id="{138AA3C8-6442-2B5E-1A46-FD0EF4233D54}"/>
              </a:ext>
            </a:extLst>
          </p:cNvPr>
          <p:cNvSpPr/>
          <p:nvPr/>
        </p:nvSpPr>
        <p:spPr>
          <a:xfrm>
            <a:off x="6645760" y="4592689"/>
            <a:ext cx="2171700" cy="1080655"/>
          </a:xfrm>
          <a:prstGeom prst="rect">
            <a:avLst/>
          </a:pr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Waar</a:t>
            </a:r>
          </a:p>
        </p:txBody>
      </p:sp>
      <p:sp>
        <p:nvSpPr>
          <p:cNvPr id="9" name="Rechthoek 10">
            <a:extLst>
              <a:ext uri="{FF2B5EF4-FFF2-40B4-BE49-F238E27FC236}">
                <a16:creationId xmlns:a16="http://schemas.microsoft.com/office/drawing/2014/main" id="{19430353-1A6C-FF44-D0BF-D0B3C8CCF8E7}"/>
              </a:ext>
            </a:extLst>
          </p:cNvPr>
          <p:cNvSpPr/>
          <p:nvPr/>
        </p:nvSpPr>
        <p:spPr>
          <a:xfrm>
            <a:off x="9068096" y="4592689"/>
            <a:ext cx="2171700" cy="1080655"/>
          </a:xfrm>
          <a:prstGeom prst="rect">
            <a:avLst/>
          </a:pr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Niet waar</a:t>
            </a:r>
          </a:p>
        </p:txBody>
      </p:sp>
    </p:spTree>
    <p:extLst>
      <p:ext uri="{BB962C8B-B14F-4D97-AF65-F5344CB8AC3E}">
        <p14:creationId xmlns:p14="http://schemas.microsoft.com/office/powerpoint/2010/main" val="13854510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C0926-5109-034B-81D5-D976F1400D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numCol="1">
            <a:normAutofit/>
          </a:bodyPr>
          <a:lstStyle/>
          <a:p>
            <a:r>
              <a:rPr lang="nl-NL"/>
              <a:t>Bekijk de               op je werkblad.</a:t>
            </a:r>
          </a:p>
          <a:p>
            <a:endParaRPr lang="nl-NL"/>
          </a:p>
          <a:p>
            <a:r>
              <a:rPr lang="nl-NL"/>
              <a:t>Raad de plaatjes en zet ze in de juiste volgorde.</a:t>
            </a:r>
          </a:p>
          <a:p>
            <a:endParaRPr lang="nl-NL"/>
          </a:p>
          <a:p>
            <a:r>
              <a:rPr lang="nl-NL"/>
              <a:t>Ga thuis aan de slag met je eigen situatie!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814333-E095-004C-9721-79DCB0A95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>
                <a:solidFill>
                  <a:srgbClr val="007BC7"/>
                </a:solidFill>
              </a:rPr>
              <a:t>Tot slot: zelf aan de slag!</a:t>
            </a:r>
          </a:p>
        </p:txBody>
      </p:sp>
      <p:sp>
        <p:nvSpPr>
          <p:cNvPr id="481" name="Google Shape;481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30</a:t>
            </a:fld>
            <a:endParaRPr/>
          </a:p>
        </p:txBody>
      </p:sp>
      <p:sp>
        <p:nvSpPr>
          <p:cNvPr id="9" name="Tekstvak 5">
            <a:hlinkClick r:id="rId3" action="ppaction://hlinksldjump"/>
            <a:extLst>
              <a:ext uri="{FF2B5EF4-FFF2-40B4-BE49-F238E27FC236}">
                <a16:creationId xmlns:a16="http://schemas.microsoft.com/office/drawing/2014/main" id="{BE7B7784-DBE7-6E42-A209-F7A47031A8BE}"/>
              </a:ext>
            </a:extLst>
          </p:cNvPr>
          <p:cNvSpPr txBox="1"/>
          <p:nvPr/>
        </p:nvSpPr>
        <p:spPr>
          <a:xfrm>
            <a:off x="2595171" y="2295405"/>
            <a:ext cx="1403006" cy="375728"/>
          </a:xfrm>
          <a:prstGeom prst="rect">
            <a:avLst/>
          </a:prstGeom>
          <a:solidFill>
            <a:schemeClr val="tx2"/>
          </a:solidFill>
          <a:ln w="190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2400">
                <a:solidFill>
                  <a:schemeClr val="dk1"/>
                </a:solidFill>
                <a:latin typeface="RijksoverheidSansHeadingTT" panose="020B0503040202060203" pitchFamily="34" charset="0"/>
                <a:ea typeface="Verdana"/>
                <a:cs typeface="Verdana"/>
              </a:defRPr>
            </a:lvl1pPr>
          </a:lstStyle>
          <a:p>
            <a:r>
              <a:rPr lang="nl-NL"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opdracht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9F7264-015C-EFD5-B0CC-8AFA7B1FCF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6954" y="2584466"/>
            <a:ext cx="2159998" cy="30530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68062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74021F3-F587-84BD-C766-A8727DFE882F}"/>
              </a:ext>
            </a:extLst>
          </p:cNvPr>
          <p:cNvSpPr/>
          <p:nvPr/>
        </p:nvSpPr>
        <p:spPr>
          <a:xfrm>
            <a:off x="10002324" y="6118841"/>
            <a:ext cx="569167" cy="569167"/>
          </a:xfrm>
          <a:prstGeom prst="ellipse">
            <a:avLst/>
          </a:prstGeom>
          <a:solidFill>
            <a:srgbClr val="E07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2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2DA09EC-DC51-82B0-8158-8276BD125122}"/>
              </a:ext>
            </a:extLst>
          </p:cNvPr>
          <p:cNvSpPr/>
          <p:nvPr/>
        </p:nvSpPr>
        <p:spPr>
          <a:xfrm>
            <a:off x="6899986" y="6118842"/>
            <a:ext cx="569167" cy="569167"/>
          </a:xfrm>
          <a:prstGeom prst="ellipse">
            <a:avLst/>
          </a:prstGeom>
          <a:solidFill>
            <a:srgbClr val="27583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3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04661BB-D16E-BA8B-C31A-62152E1D2215}"/>
              </a:ext>
            </a:extLst>
          </p:cNvPr>
          <p:cNvSpPr/>
          <p:nvPr/>
        </p:nvSpPr>
        <p:spPr>
          <a:xfrm>
            <a:off x="3797649" y="6118843"/>
            <a:ext cx="569167" cy="569167"/>
          </a:xfrm>
          <a:prstGeom prst="ellipse">
            <a:avLst/>
          </a:prstGeom>
          <a:solidFill>
            <a:srgbClr val="007CC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52C3D5F-50E3-CF9C-B693-21193C83CC54}"/>
              </a:ext>
            </a:extLst>
          </p:cNvPr>
          <p:cNvSpPr/>
          <p:nvPr/>
        </p:nvSpPr>
        <p:spPr>
          <a:xfrm>
            <a:off x="10002324" y="3068683"/>
            <a:ext cx="569167" cy="569167"/>
          </a:xfrm>
          <a:prstGeom prst="ellipse">
            <a:avLst/>
          </a:prstGeom>
          <a:solidFill>
            <a:srgbClr val="41145E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5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EAC3791-1E67-734C-66A4-993217A2D0B1}"/>
              </a:ext>
            </a:extLst>
          </p:cNvPr>
          <p:cNvSpPr/>
          <p:nvPr/>
        </p:nvSpPr>
        <p:spPr>
          <a:xfrm>
            <a:off x="6899987" y="3068684"/>
            <a:ext cx="569167" cy="569167"/>
          </a:xfrm>
          <a:prstGeom prst="ellipse">
            <a:avLst/>
          </a:prstGeom>
          <a:solidFill>
            <a:srgbClr val="99015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4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D2CE925-659C-860B-6172-D0719AE723BB}"/>
              </a:ext>
            </a:extLst>
          </p:cNvPr>
          <p:cNvSpPr/>
          <p:nvPr/>
        </p:nvSpPr>
        <p:spPr>
          <a:xfrm>
            <a:off x="3797650" y="3068684"/>
            <a:ext cx="569167" cy="569167"/>
          </a:xfrm>
          <a:prstGeom prst="ellipse">
            <a:avLst/>
          </a:prstGeom>
          <a:solidFill>
            <a:srgbClr val="FFB71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3709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BA61B6-E549-0D44-A857-030B473C6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2297074"/>
            <a:ext cx="10923588" cy="3931928"/>
          </a:xfrm>
        </p:spPr>
        <p:txBody>
          <a:bodyPr numCol="1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nl-NL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nl-NL" dirty="0">
                <a:solidFill>
                  <a:schemeClr val="bg1"/>
                </a:solidFill>
              </a:rPr>
              <a:t>Volg @</a:t>
            </a:r>
            <a:r>
              <a:rPr lang="nl-NL" dirty="0" err="1">
                <a:solidFill>
                  <a:schemeClr val="bg1"/>
                </a:solidFill>
              </a:rPr>
              <a:t>duostudent</a:t>
            </a:r>
            <a:r>
              <a:rPr lang="nl-NL" dirty="0">
                <a:solidFill>
                  <a:schemeClr val="bg1"/>
                </a:solidFill>
              </a:rPr>
              <a:t> op je </a:t>
            </a:r>
            <a:r>
              <a:rPr lang="nl-NL" dirty="0" err="1">
                <a:solidFill>
                  <a:schemeClr val="bg1"/>
                </a:solidFill>
              </a:rPr>
              <a:t>socials</a:t>
            </a:r>
            <a:r>
              <a:rPr lang="nl-NL" dirty="0">
                <a:solidFill>
                  <a:schemeClr val="bg1"/>
                </a:solidFill>
              </a:rPr>
              <a:t>!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	</a:t>
            </a:r>
          </a:p>
          <a:p>
            <a:pPr>
              <a:lnSpc>
                <a:spcPct val="120000"/>
              </a:lnSpc>
              <a:buClr>
                <a:srgbClr val="FFFF00"/>
              </a:buClr>
              <a:buFont typeface="Wingdings" pitchFamily="2" charset="2"/>
              <a:buChar char="ü"/>
            </a:pPr>
            <a:endParaRPr lang="nl-NL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nl-NL" dirty="0">
                <a:solidFill>
                  <a:schemeClr val="bg1"/>
                </a:solidFill>
              </a:rPr>
              <a:t>DUO website &gt; </a:t>
            </a:r>
            <a:r>
              <a:rPr lang="nl-NL" dirty="0" err="1">
                <a:solidFill>
                  <a:schemeClr val="bg1"/>
                </a:solidFill>
              </a:rPr>
              <a:t>duo.nl</a:t>
            </a:r>
            <a:endParaRPr lang="nl-NL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nl-NL" dirty="0">
                <a:solidFill>
                  <a:schemeClr val="bg1"/>
                </a:solidFill>
              </a:rPr>
              <a:t>DUO bellen &gt; 050 599 77 55</a:t>
            </a:r>
          </a:p>
          <a:p>
            <a:pPr>
              <a:lnSpc>
                <a:spcPct val="120000"/>
              </a:lnSpc>
              <a:buClr>
                <a:srgbClr val="FFFF00"/>
              </a:buClr>
              <a:buFont typeface="Wingdings" pitchFamily="2" charset="2"/>
              <a:buChar char="ü"/>
            </a:pPr>
            <a:r>
              <a:rPr lang="nl-NL" dirty="0">
                <a:solidFill>
                  <a:schemeClr val="bg1"/>
                </a:solidFill>
              </a:rPr>
              <a:t>DUO bezoeken &gt; op afspraak, zie </a:t>
            </a:r>
            <a:r>
              <a:rPr lang="nl-NL" dirty="0" err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tinyurl.com</a:t>
            </a:r>
            <a:r>
              <a:rPr lang="nl-NL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/2ydkf35z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1EA651-0CF9-EF4D-8353-E96EEC2D5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>
                <a:solidFill>
                  <a:schemeClr val="bg1"/>
                </a:solidFill>
              </a:rPr>
              <a:t>Meer weten?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32</a:t>
            </a:fld>
            <a:endParaRPr lang="nl-NL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A420AB-C217-0C4D-B6A7-F4522420A2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813" y="3637055"/>
            <a:ext cx="1296000" cy="72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9B2D524-3F7B-6DC1-1A61-BC4696F146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3170" y="3637055"/>
            <a:ext cx="720000" cy="720000"/>
          </a:xfrm>
          <a:prstGeom prst="rect">
            <a:avLst/>
          </a:prstGeom>
        </p:spPr>
      </p:pic>
      <p:pic>
        <p:nvPicPr>
          <p:cNvPr id="13" name="Picture 12" descr="A black letter f in a white circle&#10;&#10;Description automatically generated">
            <a:extLst>
              <a:ext uri="{FF2B5EF4-FFF2-40B4-BE49-F238E27FC236}">
                <a16:creationId xmlns:a16="http://schemas.microsoft.com/office/drawing/2014/main" id="{8AA31B07-09D1-E5BC-392F-24F91488A4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886" y="3637055"/>
            <a:ext cx="720000" cy="7200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D11ED3AC-21AD-C8C9-2B3D-B4E1214123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42602" y="3637055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760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33</a:t>
            </a:fld>
            <a:endParaRPr lang="nl-NL"/>
          </a:p>
        </p:txBody>
      </p:sp>
      <p:sp>
        <p:nvSpPr>
          <p:cNvPr id="7" name="Tekstvak 6">
            <a:hlinkClick r:id="rId3" action="ppaction://hlinksldjump"/>
          </p:cNvPr>
          <p:cNvSpPr txBox="1"/>
          <p:nvPr/>
        </p:nvSpPr>
        <p:spPr>
          <a:xfrm>
            <a:off x="9992551" y="6075947"/>
            <a:ext cx="1825662" cy="491130"/>
          </a:xfrm>
          <a:prstGeom prst="rect">
            <a:avLst/>
          </a:prstGeom>
          <a:solidFill>
            <a:schemeClr val="tx2"/>
          </a:solidFill>
          <a:ln w="190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2400">
                <a:solidFill>
                  <a:schemeClr val="dk1"/>
                </a:solidFill>
                <a:latin typeface="RijksoverheidSansHeadingTT" panose="020B0503040202060203" pitchFamily="34" charset="0"/>
                <a:ea typeface="Verdana"/>
                <a:cs typeface="Verdana"/>
              </a:defRPr>
            </a:lvl1pPr>
          </a:lstStyle>
          <a:p>
            <a:r>
              <a:rPr lang="nl-NL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Terug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48F852-FF6B-B2A8-FFC3-8EACCEF4B1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3045" y="856455"/>
            <a:ext cx="6885910" cy="514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817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l-NL" smtClean="0"/>
              <a:pPr/>
              <a:t>34</a:t>
            </a:fld>
            <a:endParaRPr lang="nl-NL"/>
          </a:p>
        </p:txBody>
      </p:sp>
      <p:sp>
        <p:nvSpPr>
          <p:cNvPr id="7" name="Tekstvak 6">
            <a:hlinkClick r:id="rId3" action="ppaction://hlinksldjump"/>
          </p:cNvPr>
          <p:cNvSpPr txBox="1"/>
          <p:nvPr/>
        </p:nvSpPr>
        <p:spPr>
          <a:xfrm>
            <a:off x="9992551" y="6075947"/>
            <a:ext cx="1825662" cy="491130"/>
          </a:xfrm>
          <a:prstGeom prst="rect">
            <a:avLst/>
          </a:prstGeom>
          <a:solidFill>
            <a:schemeClr val="tx2"/>
          </a:solidFill>
          <a:ln w="190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2400">
                <a:solidFill>
                  <a:schemeClr val="dk1"/>
                </a:solidFill>
                <a:latin typeface="RijksoverheidSansHeadingTT" panose="020B0503040202060203" pitchFamily="34" charset="0"/>
                <a:ea typeface="Verdana"/>
                <a:cs typeface="Verdana"/>
              </a:defRPr>
            </a:lvl1pPr>
          </a:lstStyle>
          <a:p>
            <a:r>
              <a:rPr lang="nl-NL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Terug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611AEA-116E-3C4E-B98D-BE96883168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531" y="2030387"/>
            <a:ext cx="10296939" cy="316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7813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6">
            <a:hlinkClick r:id="rId4" action="ppaction://hlinksldjump"/>
            <a:extLst>
              <a:ext uri="{FF2B5EF4-FFF2-40B4-BE49-F238E27FC236}">
                <a16:creationId xmlns:a16="http://schemas.microsoft.com/office/drawing/2014/main" id="{1AD26096-4DD7-F48D-A92B-B440B93968B1}"/>
              </a:ext>
            </a:extLst>
          </p:cNvPr>
          <p:cNvSpPr txBox="1"/>
          <p:nvPr/>
        </p:nvSpPr>
        <p:spPr>
          <a:xfrm>
            <a:off x="10866268" y="6242935"/>
            <a:ext cx="1171852" cy="491130"/>
          </a:xfrm>
          <a:prstGeom prst="rect">
            <a:avLst/>
          </a:prstGeom>
          <a:solidFill>
            <a:schemeClr val="tx2"/>
          </a:solidFill>
          <a:ln w="190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2400">
                <a:solidFill>
                  <a:schemeClr val="dk1"/>
                </a:solidFill>
                <a:latin typeface="RijksoverheidSansHeadingTT" panose="020B0503040202060203" pitchFamily="34" charset="0"/>
                <a:ea typeface="Verdana"/>
                <a:cs typeface="Verdan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Terug</a:t>
            </a:r>
          </a:p>
        </p:txBody>
      </p:sp>
    </p:spTree>
    <p:extLst>
      <p:ext uri="{BB962C8B-B14F-4D97-AF65-F5344CB8AC3E}">
        <p14:creationId xmlns:p14="http://schemas.microsoft.com/office/powerpoint/2010/main" val="3709739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62B841-90F4-0B43-15E9-4F6EC6BDEC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nl-NL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 je 18</a:t>
            </a:r>
            <a:r>
              <a:rPr lang="nl-NL" sz="2400" baseline="30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nl-NL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jaar krijgen je ouders kinderbijslag voor jou. Dit stopt het kwartaal na je 18</a:t>
            </a:r>
            <a:r>
              <a:rPr lang="nl-NL" sz="2400" baseline="30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nl-NL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verjaardag. Zit je op het mbo, dan komt daar de studiefinanciering voor in de plaats.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18207E-7417-7CBC-9248-45E6CF899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Antwoord: waar</a:t>
            </a:r>
            <a:endParaRPr lang="en-NL"/>
          </a:p>
        </p:txBody>
      </p:sp>
      <p:pic>
        <p:nvPicPr>
          <p:cNvPr id="13" name="Picture Placeholder 12" descr="A person in a blue jacket holding a phone&#10;&#10;Description automatically generated">
            <a:extLst>
              <a:ext uri="{FF2B5EF4-FFF2-40B4-BE49-F238E27FC236}">
                <a16:creationId xmlns:a16="http://schemas.microsoft.com/office/drawing/2014/main" id="{F60CB8AC-8011-0A68-576E-C972885448F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" b="13"/>
          <a:stretch>
            <a:fillRect/>
          </a:stretch>
        </p:blipFill>
        <p:spPr/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7D9DFD-A9D8-890C-B8C6-144284D8607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9821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46AE75-A83D-5081-CB1F-1E71288B2A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Je </a:t>
            </a:r>
            <a:r>
              <a:rPr lang="en-GB" err="1"/>
              <a:t>betaalt</a:t>
            </a:r>
            <a:r>
              <a:rPr lang="en-GB"/>
              <a:t> het </a:t>
            </a:r>
            <a:r>
              <a:rPr lang="en-GB" err="1"/>
              <a:t>lesgeld</a:t>
            </a:r>
            <a:r>
              <a:rPr lang="en-GB"/>
              <a:t> </a:t>
            </a:r>
            <a:r>
              <a:rPr lang="en-GB" err="1"/>
              <a:t>voor</a:t>
            </a:r>
            <a:r>
              <a:rPr lang="en-GB"/>
              <a:t> je </a:t>
            </a:r>
            <a:r>
              <a:rPr lang="en-GB" err="1"/>
              <a:t>opleiding</a:t>
            </a:r>
            <a:r>
              <a:rPr lang="en-GB"/>
              <a:t> </a:t>
            </a:r>
            <a:r>
              <a:rPr lang="en-GB" err="1"/>
              <a:t>aan</a:t>
            </a:r>
            <a:r>
              <a:rPr lang="en-GB"/>
              <a:t> school.</a:t>
            </a:r>
          </a:p>
          <a:p>
            <a:pPr marL="0" indent="0">
              <a:buNone/>
            </a:pPr>
            <a:endParaRPr lang="en-NL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F71E85-D17B-2E79-D3B0-154850E3B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Quiz!</a:t>
            </a:r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4D8A8-DC96-C745-A7DB-028EB38737F4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5</a:t>
            </a:fld>
            <a:endParaRPr lang="nl-NL"/>
          </a:p>
        </p:txBody>
      </p:sp>
      <p:pic>
        <p:nvPicPr>
          <p:cNvPr id="11" name="Picture Placeholder 10" descr="A person in a pink shirt and gloves looking at a person's arm&#10;&#10;Description automatically generated">
            <a:extLst>
              <a:ext uri="{FF2B5EF4-FFF2-40B4-BE49-F238E27FC236}">
                <a16:creationId xmlns:a16="http://schemas.microsoft.com/office/drawing/2014/main" id="{72DA4939-FAA0-ACC5-BC05-874B6B3833E9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>
            <a:fillRect/>
          </a:stretch>
        </p:blipFill>
        <p:spPr/>
      </p:pic>
      <p:sp>
        <p:nvSpPr>
          <p:cNvPr id="8" name="Rechthoek 5">
            <a:extLst>
              <a:ext uri="{FF2B5EF4-FFF2-40B4-BE49-F238E27FC236}">
                <a16:creationId xmlns:a16="http://schemas.microsoft.com/office/drawing/2014/main" id="{F9CEC62B-3005-3BBE-A6DF-B5FFE042EE3B}"/>
              </a:ext>
            </a:extLst>
          </p:cNvPr>
          <p:cNvSpPr/>
          <p:nvPr/>
        </p:nvSpPr>
        <p:spPr>
          <a:xfrm>
            <a:off x="653522" y="4226669"/>
            <a:ext cx="2171700" cy="1080655"/>
          </a:xfrm>
          <a:prstGeom prst="rect">
            <a:avLst/>
          </a:pr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Waar</a:t>
            </a:r>
          </a:p>
        </p:txBody>
      </p:sp>
      <p:sp>
        <p:nvSpPr>
          <p:cNvPr id="9" name="Rechthoek 6">
            <a:extLst>
              <a:ext uri="{FF2B5EF4-FFF2-40B4-BE49-F238E27FC236}">
                <a16:creationId xmlns:a16="http://schemas.microsoft.com/office/drawing/2014/main" id="{83518629-32F2-583A-B245-A2E32142AA57}"/>
              </a:ext>
            </a:extLst>
          </p:cNvPr>
          <p:cNvSpPr/>
          <p:nvPr/>
        </p:nvSpPr>
        <p:spPr>
          <a:xfrm>
            <a:off x="3075858" y="4226669"/>
            <a:ext cx="2171700" cy="1080655"/>
          </a:xfrm>
          <a:prstGeom prst="rect">
            <a:avLst/>
          </a:pr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Niet waar</a:t>
            </a:r>
          </a:p>
        </p:txBody>
      </p:sp>
    </p:spTree>
    <p:extLst>
      <p:ext uri="{BB962C8B-B14F-4D97-AF65-F5344CB8AC3E}">
        <p14:creationId xmlns:p14="http://schemas.microsoft.com/office/powerpoint/2010/main" val="3520177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46AE75-A83D-5081-CB1F-1E71288B2A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Ben je op 1 </a:t>
            </a:r>
            <a:r>
              <a:rPr lang="en-GB" err="1"/>
              <a:t>augustus</a:t>
            </a:r>
            <a:r>
              <a:rPr lang="en-GB"/>
              <a:t> 18 </a:t>
            </a:r>
            <a:r>
              <a:rPr lang="en-GB" err="1"/>
              <a:t>jaar</a:t>
            </a:r>
            <a:r>
              <a:rPr lang="en-GB"/>
              <a:t> of </a:t>
            </a:r>
            <a:r>
              <a:rPr lang="en-GB" err="1"/>
              <a:t>ouder</a:t>
            </a:r>
            <a:r>
              <a:rPr lang="en-GB"/>
              <a:t>? Dan </a:t>
            </a:r>
            <a:r>
              <a:rPr lang="en-GB" err="1"/>
              <a:t>betaal</a:t>
            </a:r>
            <a:r>
              <a:rPr lang="en-GB"/>
              <a:t> je </a:t>
            </a:r>
            <a:r>
              <a:rPr lang="en-GB" err="1"/>
              <a:t>dat</a:t>
            </a:r>
            <a:r>
              <a:rPr lang="en-GB"/>
              <a:t> </a:t>
            </a:r>
            <a:r>
              <a:rPr lang="en-GB" err="1"/>
              <a:t>schooljaar</a:t>
            </a:r>
            <a:r>
              <a:rPr lang="en-GB"/>
              <a:t> </a:t>
            </a:r>
            <a:r>
              <a:rPr lang="en-GB" err="1"/>
              <a:t>lesgeld</a:t>
            </a:r>
            <a:r>
              <a:rPr lang="en-GB"/>
              <a:t> </a:t>
            </a:r>
            <a:r>
              <a:rPr lang="en-GB" err="1"/>
              <a:t>aan</a:t>
            </a:r>
            <a:r>
              <a:rPr lang="en-GB"/>
              <a:t> DUO. Let op </a:t>
            </a:r>
            <a:r>
              <a:rPr lang="en-GB" err="1"/>
              <a:t>dat</a:t>
            </a:r>
            <a:r>
              <a:rPr lang="en-GB"/>
              <a:t> je </a:t>
            </a:r>
            <a:r>
              <a:rPr lang="en-GB" err="1"/>
              <a:t>dit</a:t>
            </a:r>
            <a:r>
              <a:rPr lang="en-GB"/>
              <a:t> </a:t>
            </a:r>
            <a:r>
              <a:rPr lang="en-GB" err="1"/>
              <a:t>goed</a:t>
            </a:r>
            <a:r>
              <a:rPr lang="en-GB"/>
              <a:t> </a:t>
            </a:r>
            <a:r>
              <a:rPr lang="en-GB" err="1"/>
              <a:t>regelt</a:t>
            </a:r>
            <a:r>
              <a:rPr lang="en-GB"/>
              <a:t>. Met </a:t>
            </a:r>
            <a:r>
              <a:rPr lang="en-GB" err="1"/>
              <a:t>een</a:t>
            </a:r>
            <a:r>
              <a:rPr lang="en-GB"/>
              <a:t> </a:t>
            </a:r>
            <a:r>
              <a:rPr lang="en-GB" err="1"/>
              <a:t>termijnregeling</a:t>
            </a:r>
            <a:r>
              <a:rPr lang="en-GB"/>
              <a:t> </a:t>
            </a:r>
            <a:r>
              <a:rPr lang="en-GB" err="1"/>
              <a:t>kun</a:t>
            </a:r>
            <a:r>
              <a:rPr lang="en-GB"/>
              <a:t> je het </a:t>
            </a:r>
            <a:r>
              <a:rPr lang="en-GB" err="1"/>
              <a:t>automatisch</a:t>
            </a:r>
            <a:r>
              <a:rPr lang="en-GB"/>
              <a:t> in </a:t>
            </a:r>
            <a:br>
              <a:rPr lang="en-GB"/>
            </a:br>
            <a:r>
              <a:rPr lang="en-GB"/>
              <a:t>9 </a:t>
            </a:r>
            <a:r>
              <a:rPr lang="en-GB" err="1"/>
              <a:t>gedeeltes</a:t>
            </a:r>
            <a:r>
              <a:rPr lang="en-GB"/>
              <a:t> laten </a:t>
            </a:r>
            <a:r>
              <a:rPr lang="en-GB" err="1"/>
              <a:t>afschrijven</a:t>
            </a:r>
            <a:r>
              <a:rPr lang="en-GB"/>
              <a:t>. 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NL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F71E85-D17B-2E79-D3B0-154850E3B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Antwoord: niet waar</a:t>
            </a:r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4D8A8-DC96-C745-A7DB-028EB38737F4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6</a:t>
            </a:fld>
            <a:endParaRPr lang="nl-NL"/>
          </a:p>
        </p:txBody>
      </p:sp>
      <p:pic>
        <p:nvPicPr>
          <p:cNvPr id="5" name="Picture Placeholder 4" descr="A person in a pink shirt and gloves looking at a person's arm&#10;&#10;Description automatically generated">
            <a:extLst>
              <a:ext uri="{FF2B5EF4-FFF2-40B4-BE49-F238E27FC236}">
                <a16:creationId xmlns:a16="http://schemas.microsoft.com/office/drawing/2014/main" id="{3609EA5B-428D-64B1-40E0-2844B4773777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83079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C86FD1-458C-FDA3-57C0-6D02E78DCD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kunt vrij reizen als je nog geen 18 bent. 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36F932-7434-1075-8F33-B682833B9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Quiz!</a:t>
            </a:r>
            <a:endParaRPr lang="en-NL"/>
          </a:p>
        </p:txBody>
      </p:sp>
      <p:pic>
        <p:nvPicPr>
          <p:cNvPr id="13" name="Picture Placeholder 12" descr="A person holding a ticket&#10;&#10;Description automatically generated">
            <a:extLst>
              <a:ext uri="{FF2B5EF4-FFF2-40B4-BE49-F238E27FC236}">
                <a16:creationId xmlns:a16="http://schemas.microsoft.com/office/drawing/2014/main" id="{F169033A-2181-5515-CF13-932FFB3096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" b="13"/>
          <a:stretch>
            <a:fillRect/>
          </a:stretch>
        </p:blipFill>
        <p:spPr/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69D33-F4FA-95DB-DD3E-FB2B24C8AD8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8" name="Rechthoek 9">
            <a:extLst>
              <a:ext uri="{FF2B5EF4-FFF2-40B4-BE49-F238E27FC236}">
                <a16:creationId xmlns:a16="http://schemas.microsoft.com/office/drawing/2014/main" id="{B629332D-FBC1-021F-9EE0-42A5314240FA}"/>
              </a:ext>
            </a:extLst>
          </p:cNvPr>
          <p:cNvSpPr/>
          <p:nvPr/>
        </p:nvSpPr>
        <p:spPr>
          <a:xfrm>
            <a:off x="6645760" y="4343400"/>
            <a:ext cx="2171700" cy="10806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Waar</a:t>
            </a:r>
          </a:p>
        </p:txBody>
      </p:sp>
      <p:sp>
        <p:nvSpPr>
          <p:cNvPr id="9" name="Rechthoek 10">
            <a:extLst>
              <a:ext uri="{FF2B5EF4-FFF2-40B4-BE49-F238E27FC236}">
                <a16:creationId xmlns:a16="http://schemas.microsoft.com/office/drawing/2014/main" id="{D4FF9024-58C0-268A-C761-0B8000A2AF5D}"/>
              </a:ext>
            </a:extLst>
          </p:cNvPr>
          <p:cNvSpPr/>
          <p:nvPr/>
        </p:nvSpPr>
        <p:spPr>
          <a:xfrm>
            <a:off x="9068096" y="4343400"/>
            <a:ext cx="2171700" cy="10806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Niet waar</a:t>
            </a:r>
          </a:p>
        </p:txBody>
      </p:sp>
    </p:spTree>
    <p:extLst>
      <p:ext uri="{BB962C8B-B14F-4D97-AF65-F5344CB8AC3E}">
        <p14:creationId xmlns:p14="http://schemas.microsoft.com/office/powerpoint/2010/main" val="1357663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C86FD1-458C-FDA3-57C0-6D02E78DCD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nl-NL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 voor je 18</a:t>
            </a:r>
            <a:r>
              <a:rPr lang="nl-NL" sz="2400" baseline="30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nl-NL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jaar kun je een studentenreisproduct aanvragen. Hiermee kun je vrij reizen. Voorwaarde is dat je een voltijd opleiding volgt op het mbo.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36F932-7434-1075-8F33-B682833B9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Antwoord: waar</a:t>
            </a:r>
            <a:endParaRPr lang="en-NL"/>
          </a:p>
        </p:txBody>
      </p:sp>
      <p:pic>
        <p:nvPicPr>
          <p:cNvPr id="11" name="Picture Placeholder 10" descr="A person holding a ticket&#10;&#10;Description automatically generated">
            <a:extLst>
              <a:ext uri="{FF2B5EF4-FFF2-40B4-BE49-F238E27FC236}">
                <a16:creationId xmlns:a16="http://schemas.microsoft.com/office/drawing/2014/main" id="{316A531F-0963-CC6B-6E1E-F59414038A2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" b="13"/>
          <a:stretch>
            <a:fillRect/>
          </a:stretch>
        </p:blipFill>
        <p:spPr/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69D33-F4FA-95DB-DD3E-FB2B24C8AD8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8302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EE8BA1-3972-D8FB-58C0-AC698C07E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>
                <a:solidFill>
                  <a:schemeClr val="tx1">
                    <a:lumMod val="65000"/>
                  </a:schemeClr>
                </a:solidFill>
              </a:rPr>
              <a:pPr/>
              <a:t>9</a:t>
            </a:fld>
            <a:endParaRPr lang="nl-NL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86401E06-BC9B-1357-4237-7C988A2AC83D}"/>
              </a:ext>
            </a:extLst>
          </p:cNvPr>
          <p:cNvSpPr txBox="1">
            <a:spLocks/>
          </p:cNvSpPr>
          <p:nvPr/>
        </p:nvSpPr>
        <p:spPr>
          <a:xfrm>
            <a:off x="635000" y="2289599"/>
            <a:ext cx="10463060" cy="4253889"/>
          </a:xfrm>
          <a:prstGeom prst="rect">
            <a:avLst/>
          </a:prstGeom>
        </p:spPr>
        <p:txBody>
          <a:bodyPr/>
          <a:lstStyle>
            <a:lvl1pPr marL="316800" indent="-316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Verdana" panose="020B060403050404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6800" indent="-316800">
              <a:spcBef>
                <a:spcPts val="0"/>
              </a:spcBef>
              <a:buClr>
                <a:schemeClr val="tx1"/>
              </a:buClr>
              <a:buFont typeface="Arial"/>
              <a:buChar char="•"/>
            </a:pPr>
            <a:r>
              <a:rPr lang="nl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weet uit welke onderdelen studiefinanciering voor niveau 3 en 4 bestaat.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dirty="0">
                <a:effectLst/>
                <a:latin typeface="Helvetica" pitchFamily="2" charset="0"/>
              </a:rPr>
              <a:t>Je weet dat voor niveau 3 en 4 de basisbeurs, de aanvullende beurs en het studentenreisproduct een prestatiebeurs zijn. Als je binnen 10 jaar een diploma haalt, worden deze onderdelen een gift.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dirty="0">
                <a:effectLst/>
                <a:latin typeface="Helvetica" pitchFamily="2" charset="0"/>
              </a:rPr>
              <a:t>Je weet dat je rente moet betalen als je een lening aanvraagt en hoe dit werkt.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weet hoe je studiefinanciering kunt aanvragen en stoppen in Mijn DUO.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Je weet wat je kunt krijgen, maar ook wat je zelf moet betalen. </a:t>
            </a:r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D1A22951-E7F3-5126-8CBC-4681B4F36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06" y="1051200"/>
            <a:ext cx="10461400" cy="948047"/>
          </a:xfrm>
        </p:spPr>
        <p:txBody>
          <a:bodyPr/>
          <a:lstStyle/>
          <a:p>
            <a:r>
              <a:rPr lang="nl-NL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Leerdoelen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86549697"/>
      </p:ext>
    </p:extLst>
  </p:cSld>
  <p:clrMapOvr>
    <a:masterClrMapping/>
  </p:clrMapOvr>
</p:sld>
</file>

<file path=ppt/theme/theme1.xml><?xml version="1.0" encoding="utf-8"?>
<a:theme xmlns:a="http://schemas.openxmlformats.org/drawingml/2006/main" name="Rijkshuisstijl Hemelblauw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Sjabloon Hemelblauw.pptx" id="{BD496123-4607-4840-BFD3-AE93D33850D4}" vid="{12DAD009-F044-874E-ABC2-39B94CAD96A6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8631</TotalTime>
  <Words>1359</Words>
  <Application>Microsoft Office PowerPoint</Application>
  <PresentationFormat>Breedbeeld</PresentationFormat>
  <Paragraphs>254</Paragraphs>
  <Slides>35</Slides>
  <Notes>33</Notes>
  <HiddenSlides>4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35</vt:i4>
      </vt:variant>
    </vt:vector>
  </HeadingPairs>
  <TitlesOfParts>
    <vt:vector size="44" baseType="lpstr">
      <vt:lpstr>Arial</vt:lpstr>
      <vt:lpstr>Calibri</vt:lpstr>
      <vt:lpstr>Helvetica</vt:lpstr>
      <vt:lpstr>RijksoverheidSansHeadingTT</vt:lpstr>
      <vt:lpstr>RijksoverheidSerif</vt:lpstr>
      <vt:lpstr>Segoe UI</vt:lpstr>
      <vt:lpstr>Verdana</vt:lpstr>
      <vt:lpstr>Wingdings</vt:lpstr>
      <vt:lpstr>Rijkshuisstijl Hemelblauw</vt:lpstr>
      <vt:lpstr>Studiefinanciering: dat regel je zo!</vt:lpstr>
      <vt:lpstr>Docentenhandleiding</vt:lpstr>
      <vt:lpstr>Quiz! Wat weet jij over studiefinanciering?</vt:lpstr>
      <vt:lpstr>Antwoord: waar</vt:lpstr>
      <vt:lpstr>Quiz!</vt:lpstr>
      <vt:lpstr>Antwoord: niet waar</vt:lpstr>
      <vt:lpstr>Quiz!</vt:lpstr>
      <vt:lpstr>Antwoord: waar</vt:lpstr>
      <vt:lpstr>Leerdoelen</vt:lpstr>
      <vt:lpstr>Wat is studiefinanciering?</vt:lpstr>
      <vt:lpstr>Opdracht 1 - Studiefinanciering</vt:lpstr>
      <vt:lpstr>Opdracht 1 - Studiefinanciering</vt:lpstr>
      <vt:lpstr>Opdracht 1 - Studiefinanciering</vt:lpstr>
      <vt:lpstr>Opdracht 1 - Studiefinanciering</vt:lpstr>
      <vt:lpstr>Opdracht 2 – Wat kun je krijgen? Reken het uit.</vt:lpstr>
      <vt:lpstr>Opdracht 2 - Wat kun je krijgen? Reken het uit.</vt:lpstr>
      <vt:lpstr>Opdracht 2 - Wat kun je krijgen? Reken het uit.</vt:lpstr>
      <vt:lpstr>Opdracht 3 – Lenen voor je studie</vt:lpstr>
      <vt:lpstr>Opdracht 3 – Lenen voor je studie</vt:lpstr>
      <vt:lpstr>Opdracht 3 – Lenen voor je studie</vt:lpstr>
      <vt:lpstr>Studiefinanciering en rente</vt:lpstr>
      <vt:lpstr>Stelling: </vt:lpstr>
      <vt:lpstr>Antwoord: niet waar</vt:lpstr>
      <vt:lpstr>Stelling:</vt:lpstr>
      <vt:lpstr>Antwoord: waar</vt:lpstr>
      <vt:lpstr>Stelling:</vt:lpstr>
      <vt:lpstr>Antwoord: niet waar</vt:lpstr>
      <vt:lpstr>Hoe vraag ik studiefinanciering aan via Mijn DUO?</vt:lpstr>
      <vt:lpstr>Doorstuderen aan het hbo?  Geef dit zelf door via  Mijn DUO</vt:lpstr>
      <vt:lpstr>Tot slot: zelf aan de slag!</vt:lpstr>
      <vt:lpstr>PowerPoint-presentatie</vt:lpstr>
      <vt:lpstr>Meer weten?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Office-gebruiker</dc:creator>
  <cp:lastModifiedBy>Bakkers, Ellen</cp:lastModifiedBy>
  <cp:revision>45</cp:revision>
  <dcterms:created xsi:type="dcterms:W3CDTF">2018-07-25T13:58:25Z</dcterms:created>
  <dcterms:modified xsi:type="dcterms:W3CDTF">2025-01-13T12:59:03Z</dcterms:modified>
</cp:coreProperties>
</file>